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92" r:id="rId3"/>
    <p:sldId id="284" r:id="rId4"/>
    <p:sldId id="285" r:id="rId5"/>
    <p:sldId id="286" r:id="rId6"/>
    <p:sldId id="287" r:id="rId7"/>
    <p:sldId id="294" r:id="rId8"/>
    <p:sldId id="295" r:id="rId9"/>
    <p:sldId id="288" r:id="rId10"/>
    <p:sldId id="258" r:id="rId11"/>
    <p:sldId id="263" r:id="rId12"/>
    <p:sldId id="267" r:id="rId13"/>
    <p:sldId id="264" r:id="rId14"/>
    <p:sldId id="265" r:id="rId15"/>
    <p:sldId id="266" r:id="rId16"/>
    <p:sldId id="268" r:id="rId17"/>
    <p:sldId id="269" r:id="rId18"/>
    <p:sldId id="278" r:id="rId19"/>
    <p:sldId id="289" r:id="rId20"/>
    <p:sldId id="260" r:id="rId21"/>
    <p:sldId id="261" r:id="rId22"/>
    <p:sldId id="290" r:id="rId23"/>
    <p:sldId id="262" r:id="rId24"/>
    <p:sldId id="291" r:id="rId25"/>
    <p:sldId id="29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27B"/>
    <a:srgbClr val="776A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38" autoAdjust="0"/>
    <p:restoredTop sz="94709" autoAdjust="0"/>
  </p:normalViewPr>
  <p:slideViewPr>
    <p:cSldViewPr snapToGrid="0">
      <p:cViewPr varScale="1">
        <p:scale>
          <a:sx n="66" d="100"/>
          <a:sy n="66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3A8142-D7DA-489D-A7BF-4BD67FDAFBDF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70375-45E6-49AE-946F-D172AAB618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E:\Users\tremere\uni\CG-Site\tmp\Lore 001 p12.jpg"/>
          <p:cNvPicPr>
            <a:picLocks noChangeAspect="1" noChangeArrowheads="1"/>
          </p:cNvPicPr>
          <p:nvPr userDrawn="1"/>
        </p:nvPicPr>
        <p:blipFill>
          <a:blip r:embed="rId3">
            <a:lum bright="64000" contrast="-76000"/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4476A-BB7C-4498-BAB2-3C2F182C47D2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79467-E88C-4041-B31C-4C6072E3A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1F27F-1D1C-4EA0-83DB-39E00845131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A3C15-7E6B-4E0D-A498-32F8C78BC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E7363-5CEC-48CE-A920-2158AA270C67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8EDE1-457C-4627-99B6-6A8275DF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99792-FDA9-4C06-ABE0-1787DE9596D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61DE6-728A-497C-9A28-728E3066C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29831-B1E7-49DA-88B1-9DD14723C5B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51359-11C7-4F59-9B11-24F1B3DC5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2C7-0333-498A-8A59-CDA178FB1BA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25196-CB31-4213-823E-01F5BB793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07477-10BF-4D91-B19D-F9BC13B1D03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AAD8F-2C69-413E-A64D-BDFD1B67C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661AD-5D8E-4AF9-9AA0-7B7C90FF06B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CC0C-06E3-4FE5-A9F5-E5B79537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59A3A3-6410-4F00-AE85-4E12490078A9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A6348-DCE2-48BB-997C-59639D96B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DAC835-4A9C-4982-A900-E9B89EF6582F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2425E2-C669-4894-99F9-FB3DDA787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3DC196-3766-417F-A6AD-7D51587F0678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B6396E-30A0-4AFD-8C5E-776D5D0C7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Users\tremere\=%20Okt%20=\BSc%20graf\0708-2\jurannessic_320x192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Számítógépes grafika gyakorlat: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Előszó</a:t>
            </a:r>
            <a:endParaRPr lang="hu-H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513" eaLnBrk="1" hangingPunct="1">
              <a:spcBef>
                <a:spcPct val="0"/>
              </a:spcBef>
              <a:defRPr/>
            </a:pPr>
            <a:r>
              <a:rPr lang="hu-HU" dirty="0" smtClean="0">
                <a:solidFill>
                  <a:srgbClr val="79766F"/>
                </a:solidFill>
              </a:rPr>
              <a:t>200</a:t>
            </a:r>
            <a:r>
              <a:rPr lang="en-US" dirty="0" smtClean="0">
                <a:solidFill>
                  <a:srgbClr val="79766F"/>
                </a:solidFill>
              </a:rPr>
              <a:t>8</a:t>
            </a:r>
            <a:r>
              <a:rPr lang="hu-HU" dirty="0" smtClean="0">
                <a:solidFill>
                  <a:srgbClr val="79766F"/>
                </a:solidFill>
              </a:rPr>
              <a:t>/200</a:t>
            </a:r>
            <a:r>
              <a:rPr lang="en-US" dirty="0" smtClean="0">
                <a:solidFill>
                  <a:srgbClr val="79766F"/>
                </a:solidFill>
              </a:rPr>
              <a:t>9</a:t>
            </a:r>
            <a:r>
              <a:rPr lang="hu-HU" dirty="0" smtClean="0">
                <a:solidFill>
                  <a:srgbClr val="79766F"/>
                </a:solidFill>
              </a:rPr>
              <a:t> tavasz</a:t>
            </a:r>
          </a:p>
          <a:p>
            <a:pPr marL="36513" eaLnBrk="1" hangingPunct="1">
              <a:spcBef>
                <a:spcPct val="0"/>
              </a:spcBef>
              <a:defRPr/>
            </a:pPr>
            <a:r>
              <a:rPr lang="hu-HU" dirty="0" err="1" smtClean="0">
                <a:solidFill>
                  <a:srgbClr val="79766F"/>
                </a:solidFill>
              </a:rPr>
              <a:t>Klár</a:t>
            </a:r>
            <a:r>
              <a:rPr lang="hu-HU" dirty="0" smtClean="0">
                <a:solidFill>
                  <a:srgbClr val="79766F"/>
                </a:solidFill>
              </a:rPr>
              <a:t> Gergely</a:t>
            </a:r>
          </a:p>
          <a:p>
            <a:pPr marL="36513" eaLnBrk="1" hangingPunct="1">
              <a:spcBef>
                <a:spcPct val="0"/>
              </a:spcBef>
              <a:defRPr/>
            </a:pPr>
            <a:r>
              <a:rPr lang="hu-HU" dirty="0" err="1" smtClean="0">
                <a:solidFill>
                  <a:srgbClr val="79766F"/>
                </a:solidFill>
              </a:rPr>
              <a:t>tremere</a:t>
            </a:r>
            <a:r>
              <a:rPr lang="hu-HU" dirty="0" smtClean="0">
                <a:solidFill>
                  <a:srgbClr val="79766F"/>
                </a:solidFill>
              </a:rPr>
              <a:t>@</a:t>
            </a:r>
            <a:r>
              <a:rPr lang="hu-HU" dirty="0" err="1" smtClean="0">
                <a:solidFill>
                  <a:srgbClr val="79766F"/>
                </a:solidFill>
              </a:rPr>
              <a:t>elte.hu</a:t>
            </a:r>
            <a:endParaRPr lang="hu-HU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Bemenet: geometriai, felületjellemző és kiegészítő adatok</a:t>
            </a:r>
          </a:p>
          <a:p>
            <a:pPr eaLnBrk="1" hangingPunct="1"/>
            <a:r>
              <a:rPr lang="hu-HU" smtClean="0"/>
              <a:t>Kimenet: raszteres kép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3D alapok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6" name="Picture 3" descr="monke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883" y="3071774"/>
            <a:ext cx="1371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monkey_ren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3733" y="3214649"/>
            <a:ext cx="296545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materia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1495" y="4181436"/>
            <a:ext cx="137160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normal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0408" y="4830724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triped Right Arrow 7"/>
          <p:cNvSpPr/>
          <p:nvPr/>
        </p:nvSpPr>
        <p:spPr>
          <a:xfrm>
            <a:off x="2075170" y="3494049"/>
            <a:ext cx="3589338" cy="4095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>
            <a:off x="3453120" y="4402099"/>
            <a:ext cx="2211388" cy="4079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4818370" y="5308561"/>
            <a:ext cx="846138" cy="4095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 rot="10800000">
            <a:off x="6187440" y="2644140"/>
            <a:ext cx="1338580" cy="111252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6957060" y="3169920"/>
            <a:ext cx="1165860" cy="762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4749800" y="4381500"/>
            <a:ext cx="1803400" cy="25400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40400" y="3619500"/>
            <a:ext cx="1790700" cy="11430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Csúcspontokból primitíveket építünk</a:t>
            </a:r>
          </a:p>
          <a:p>
            <a:pPr eaLnBrk="1" hangingPunct="1"/>
            <a:r>
              <a:rPr lang="hu-HU" dirty="0" smtClean="0"/>
              <a:t>A </a:t>
            </a:r>
            <a:r>
              <a:rPr lang="hu-HU" dirty="0" err="1" smtClean="0"/>
              <a:t>GPU-ra</a:t>
            </a:r>
            <a:r>
              <a:rPr lang="hu-HU" dirty="0" smtClean="0"/>
              <a:t> küldető primitív típusok</a:t>
            </a:r>
          </a:p>
          <a:p>
            <a:pPr lvl="1" eaLnBrk="1" hangingPunct="1"/>
            <a:r>
              <a:rPr lang="hu-HU" dirty="0" smtClean="0"/>
              <a:t>Pont</a:t>
            </a:r>
          </a:p>
          <a:p>
            <a:pPr lvl="1" eaLnBrk="1" hangingPunct="1"/>
            <a:r>
              <a:rPr lang="hu-HU" dirty="0" smtClean="0"/>
              <a:t>Szakasz</a:t>
            </a:r>
          </a:p>
          <a:p>
            <a:pPr lvl="1" eaLnBrk="1" hangingPunct="1"/>
            <a:r>
              <a:rPr lang="hu-HU" dirty="0" smtClean="0"/>
              <a:t>Szakasz-szalag</a:t>
            </a:r>
          </a:p>
          <a:p>
            <a:pPr lvl="1" eaLnBrk="1" hangingPunct="1"/>
            <a:r>
              <a:rPr lang="hu-HU" dirty="0" smtClean="0"/>
              <a:t>Háromszög</a:t>
            </a:r>
          </a:p>
          <a:p>
            <a:pPr lvl="1" eaLnBrk="1" hangingPunct="1"/>
            <a:r>
              <a:rPr lang="hu-HU" dirty="0" smtClean="0"/>
              <a:t>Háromszög-szalag</a:t>
            </a:r>
          </a:p>
          <a:p>
            <a:pPr lvl="1" eaLnBrk="1" hangingPunct="1"/>
            <a:r>
              <a:rPr lang="hu-HU" dirty="0" smtClean="0"/>
              <a:t>Háromszög-legyező</a:t>
            </a:r>
            <a:endParaRPr lang="en-US" dirty="0" smtClean="0"/>
          </a:p>
        </p:txBody>
      </p:sp>
      <p:cxnSp>
        <p:nvCxnSpPr>
          <p:cNvPr id="43" name="Straight Connector 42"/>
          <p:cNvCxnSpPr/>
          <p:nvPr/>
        </p:nvCxnSpPr>
        <p:spPr>
          <a:xfrm rot="16200000" flipV="1">
            <a:off x="7467600" y="3810000"/>
            <a:ext cx="1333500" cy="118110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499100" y="2908300"/>
            <a:ext cx="965200" cy="43180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09731" y="2606722"/>
            <a:ext cx="1364776" cy="54591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511800" y="3743279"/>
            <a:ext cx="2045269" cy="1692321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778500" y="2590800"/>
            <a:ext cx="1778000" cy="1003301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2120" y="5059680"/>
            <a:ext cx="3223260" cy="388620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Geometriai adatok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63570" y="2442950"/>
            <a:ext cx="3545160" cy="3185087"/>
            <a:chOff x="5363570" y="2442950"/>
            <a:chExt cx="3545160" cy="3185087"/>
          </a:xfrm>
        </p:grpSpPr>
        <p:sp>
          <p:nvSpPr>
            <p:cNvPr id="4" name="Oval 3"/>
            <p:cNvSpPr/>
            <p:nvPr/>
          </p:nvSpPr>
          <p:spPr>
            <a:xfrm>
              <a:off x="6032310" y="2470245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369791" y="2442950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609230" y="3439237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359744" y="3583296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63570" y="5268037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548730" y="4879417"/>
              <a:ext cx="360000" cy="36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Nem mindegy a háromszögek bejárása!</a:t>
            </a:r>
          </a:p>
          <a:p>
            <a:pPr eaLnBrk="1" hangingPunct="1"/>
            <a:r>
              <a:rPr lang="hu-HU" dirty="0" smtClean="0"/>
              <a:t>Egy háromszöglap (</a:t>
            </a:r>
            <a:r>
              <a:rPr lang="hu-HU" dirty="0" err="1" smtClean="0"/>
              <a:t>face</a:t>
            </a:r>
            <a:r>
              <a:rPr lang="hu-HU" dirty="0" smtClean="0"/>
              <a:t>) szembe néz, ha a csúcsainak megadási sorrendje az óramutató járásával megegyezik</a:t>
            </a:r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Különben a hátlapja látszik</a:t>
            </a:r>
            <a:endParaRPr lang="en-US" dirty="0" smtClean="0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Háromszögek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1706563" y="3203328"/>
            <a:ext cx="2295525" cy="1782762"/>
            <a:chOff x="518" y="1554"/>
            <a:chExt cx="1446" cy="1123"/>
          </a:xfrm>
        </p:grpSpPr>
        <p:sp>
          <p:nvSpPr>
            <p:cNvPr id="13322" name="AutoShape 4"/>
            <p:cNvSpPr>
              <a:spLocks noChangeArrowheads="1"/>
            </p:cNvSpPr>
            <p:nvPr/>
          </p:nvSpPr>
          <p:spPr bwMode="auto">
            <a:xfrm rot="2060125">
              <a:off x="959" y="1554"/>
              <a:ext cx="686" cy="886"/>
            </a:xfrm>
            <a:prstGeom prst="triangle">
              <a:avLst>
                <a:gd name="adj" fmla="val 779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518" y="203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p1</a:t>
              </a:r>
              <a:endParaRPr lang="en-US"/>
            </a:p>
          </p:txBody>
        </p:sp>
        <p:sp>
          <p:nvSpPr>
            <p:cNvPr id="13324" name="Text Box 6"/>
            <p:cNvSpPr txBox="1">
              <a:spLocks noChangeArrowheads="1"/>
            </p:cNvSpPr>
            <p:nvPr/>
          </p:nvSpPr>
          <p:spPr bwMode="auto">
            <a:xfrm>
              <a:off x="1688" y="159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p2</a:t>
              </a:r>
              <a:endParaRPr lang="en-US"/>
            </a:p>
          </p:txBody>
        </p:sp>
        <p:sp>
          <p:nvSpPr>
            <p:cNvPr id="13325" name="Text Box 7"/>
            <p:cNvSpPr txBox="1">
              <a:spLocks noChangeArrowheads="1"/>
            </p:cNvSpPr>
            <p:nvPr/>
          </p:nvSpPr>
          <p:spPr bwMode="auto">
            <a:xfrm>
              <a:off x="1359" y="244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p3</a:t>
              </a:r>
              <a:endParaRPr lang="en-US"/>
            </a:p>
          </p:txBody>
        </p:sp>
      </p:grpSp>
      <p:grpSp>
        <p:nvGrpSpPr>
          <p:cNvPr id="13317" name="Group 9"/>
          <p:cNvGrpSpPr>
            <a:grpSpLocks/>
          </p:cNvGrpSpPr>
          <p:nvPr/>
        </p:nvGrpSpPr>
        <p:grpSpPr bwMode="auto">
          <a:xfrm flipH="1">
            <a:off x="4835525" y="3223965"/>
            <a:ext cx="2295525" cy="1782763"/>
            <a:chOff x="518" y="1554"/>
            <a:chExt cx="1446" cy="1123"/>
          </a:xfrm>
        </p:grpSpPr>
        <p:sp>
          <p:nvSpPr>
            <p:cNvPr id="13318" name="AutoShape 10"/>
            <p:cNvSpPr>
              <a:spLocks noChangeArrowheads="1"/>
            </p:cNvSpPr>
            <p:nvPr/>
          </p:nvSpPr>
          <p:spPr bwMode="auto">
            <a:xfrm rot="2060125">
              <a:off x="959" y="1554"/>
              <a:ext cx="686" cy="886"/>
            </a:xfrm>
            <a:prstGeom prst="triangle">
              <a:avLst>
                <a:gd name="adj" fmla="val 77986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Text Box 11"/>
            <p:cNvSpPr txBox="1">
              <a:spLocks noChangeArrowheads="1"/>
            </p:cNvSpPr>
            <p:nvPr/>
          </p:nvSpPr>
          <p:spPr bwMode="auto">
            <a:xfrm>
              <a:off x="518" y="203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p1</a:t>
              </a:r>
              <a:endParaRPr lang="en-US"/>
            </a:p>
          </p:txBody>
        </p:sp>
        <p:sp>
          <p:nvSpPr>
            <p:cNvPr id="13320" name="Text Box 12"/>
            <p:cNvSpPr txBox="1">
              <a:spLocks noChangeArrowheads="1"/>
            </p:cNvSpPr>
            <p:nvPr/>
          </p:nvSpPr>
          <p:spPr bwMode="auto">
            <a:xfrm>
              <a:off x="1688" y="159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p2</a:t>
              </a:r>
              <a:endParaRPr lang="en-US"/>
            </a:p>
          </p:txBody>
        </p:sp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1359" y="244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p3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csúcspontok megadására homogén koordinátákat használunk</a:t>
            </a:r>
          </a:p>
          <a:p>
            <a:pPr eaLnBrk="1" hangingPunct="1"/>
            <a:r>
              <a:rPr lang="hu-HU" smtClean="0"/>
              <a:t>[x,y,z,w] négyessel adhatók meg</a:t>
            </a:r>
          </a:p>
          <a:p>
            <a:pPr eaLnBrk="1" hangingPunct="1"/>
            <a:r>
              <a:rPr lang="hu-HU" smtClean="0"/>
              <a:t>A </a:t>
            </a:r>
            <a:r>
              <a:rPr lang="hu-HU" i="1" smtClean="0"/>
              <a:t>projektív tér</a:t>
            </a:r>
            <a:r>
              <a:rPr lang="hu-HU" smtClean="0"/>
              <a:t> pontjait jelölik</a:t>
            </a:r>
          </a:p>
          <a:p>
            <a:pPr eaLnBrk="1" hangingPunct="1"/>
            <a:r>
              <a:rPr lang="hu-HU" smtClean="0"/>
              <a:t>A projektív tér az </a:t>
            </a:r>
            <a:r>
              <a:rPr lang="hu-HU" i="1" smtClean="0"/>
              <a:t>Euklideszi tér</a:t>
            </a:r>
            <a:r>
              <a:rPr lang="hu-HU" smtClean="0"/>
              <a:t> bővítése</a:t>
            </a:r>
          </a:p>
          <a:p>
            <a:pPr eaLnBrk="1" hangingPunct="1"/>
            <a:r>
              <a:rPr lang="hu-HU" smtClean="0"/>
              <a:t>Az Euklideszi tér végtelenbeli pontjait is tartalmazza (pl. párhuzamosok metszéspontját)</a:t>
            </a:r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Homogén koordináták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Átszámítás homogén és euklideszi</a:t>
            </a:r>
            <a:r>
              <a:rPr lang="en-US" smtClean="0"/>
              <a:t> </a:t>
            </a:r>
            <a:r>
              <a:rPr lang="hu-HU" smtClean="0"/>
              <a:t>koordináták között</a:t>
            </a:r>
          </a:p>
          <a:p>
            <a:pPr eaLnBrk="1" hangingPunct="1"/>
            <a:r>
              <a:rPr lang="hu-HU" smtClean="0"/>
              <a:t>Ha w≠0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u-HU" smtClean="0"/>
              <a:t>[x,y,z,w]=(x/w,y/w,x/w)</a:t>
            </a:r>
          </a:p>
          <a:p>
            <a:pPr eaLnBrk="1" hangingPunct="1"/>
            <a:r>
              <a:rPr lang="hu-HU" smtClean="0"/>
              <a:t>Ha w=0 nincs megfelelő pont az euklideszi</a:t>
            </a:r>
            <a:r>
              <a:rPr lang="en-US" smtClean="0"/>
              <a:t> </a:t>
            </a:r>
            <a:r>
              <a:rPr lang="hu-HU" smtClean="0"/>
              <a:t>térben</a:t>
            </a:r>
          </a:p>
          <a:p>
            <a:pPr eaLnBrk="1" hangingPunct="1"/>
            <a:r>
              <a:rPr lang="hu-HU" smtClean="0"/>
              <a:t>A [x,y,z,0] alakú pontokat ideális pontoknak, a többit közönséges pontoknak nevezzük</a:t>
            </a: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Homogén koordináták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egyes geometriai transzformációk leírhatók 4x4-es mátrixokkal</a:t>
            </a:r>
          </a:p>
          <a:p>
            <a:pPr eaLnBrk="1" hangingPunct="1"/>
            <a:r>
              <a:rPr lang="hu-HU" smtClean="0"/>
              <a:t>Alapvető transzformációk</a:t>
            </a:r>
          </a:p>
          <a:p>
            <a:pPr lvl="1" eaLnBrk="1" hangingPunct="1"/>
            <a:r>
              <a:rPr lang="hu-HU" smtClean="0"/>
              <a:t>Léptékezés</a:t>
            </a:r>
          </a:p>
          <a:p>
            <a:pPr lvl="1" eaLnBrk="1" hangingPunct="1"/>
            <a:r>
              <a:rPr lang="hu-HU" smtClean="0"/>
              <a:t>Eltolás</a:t>
            </a:r>
          </a:p>
          <a:p>
            <a:pPr lvl="1" eaLnBrk="1" hangingPunct="1"/>
            <a:r>
              <a:rPr lang="hu-HU" smtClean="0"/>
              <a:t>Forgatás</a:t>
            </a:r>
          </a:p>
          <a:p>
            <a:pPr lvl="1" eaLnBrk="1" hangingPunct="1"/>
            <a:r>
              <a:rPr lang="hu-HU" smtClean="0"/>
              <a:t>Vetítés</a:t>
            </a:r>
            <a:endParaRPr lang="en-US" smtClean="0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Transzformációk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Egymás után alkalmazott transzformációk kifejezhetők a mátrixaik szorzatával</a:t>
            </a:r>
          </a:p>
          <a:p>
            <a:pPr eaLnBrk="1" hangingPunct="1"/>
            <a:r>
              <a:rPr lang="hu-HU" smtClean="0"/>
              <a:t>Pl. T1, T2, T3 transzformációk</a:t>
            </a:r>
          </a:p>
          <a:p>
            <a:pPr eaLnBrk="1" hangingPunct="1"/>
            <a:r>
              <a:rPr lang="hu-HU" smtClean="0"/>
              <a:t>C = T1*T2*T3</a:t>
            </a:r>
          </a:p>
          <a:p>
            <a:pPr eaLnBrk="1" hangingPunct="1"/>
            <a:r>
              <a:rPr lang="hu-HU" smtClean="0"/>
              <a:t>C használható a három transzformáció helyett</a:t>
            </a:r>
          </a:p>
          <a:p>
            <a:pPr eaLnBrk="1" hangingPunct="1"/>
            <a:r>
              <a:rPr lang="hu-HU" smtClean="0"/>
              <a:t>A szorzás sorrendje nem tetszőleges (ahogy a mátrix szorzás sem kommutatív)</a:t>
            </a:r>
            <a:endParaRPr lang="en-US" smtClean="0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Mátrixok összefűzése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vetítés eltér az előző transzformációktól</a:t>
            </a:r>
          </a:p>
          <a:p>
            <a:pPr eaLnBrk="1" hangingPunct="1"/>
            <a:r>
              <a:rPr lang="hu-HU" smtClean="0"/>
              <a:t>Eddig: közönséges pont -&gt; közönséges pont, ideális pont -&gt; ideális pont</a:t>
            </a:r>
          </a:p>
          <a:p>
            <a:pPr eaLnBrk="1" hangingPunct="1"/>
            <a:r>
              <a:rPr lang="hu-HU" smtClean="0"/>
              <a:t>Ezek az </a:t>
            </a:r>
            <a:r>
              <a:rPr lang="hu-HU" i="1" smtClean="0"/>
              <a:t>affin transzformációk</a:t>
            </a:r>
          </a:p>
          <a:p>
            <a:pPr eaLnBrk="1" hangingPunct="1"/>
            <a:r>
              <a:rPr lang="hu-HU" smtClean="0"/>
              <a:t>Az affin transzformációk az Euklideszi teret az Euklideszi térre képzik le</a:t>
            </a:r>
            <a:endParaRPr lang="en-US" smtClean="0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Affin transzformációk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vetítések a 3D-s térben adott modellt a síkképként megjelenítéshez „készítik elő”</a:t>
            </a:r>
          </a:p>
          <a:p>
            <a:pPr eaLnBrk="1" hangingPunct="1"/>
            <a:r>
              <a:rPr lang="hu-HU" smtClean="0"/>
              <a:t>A vetítés nem affin transzformáció</a:t>
            </a:r>
          </a:p>
          <a:p>
            <a:pPr eaLnBrk="1" hangingPunct="1"/>
            <a:r>
              <a:rPr lang="hu-HU" smtClean="0"/>
              <a:t>(Valódi) projektív transzformációnak nevezzük</a:t>
            </a:r>
          </a:p>
          <a:p>
            <a:pPr eaLnBrk="1" hangingPunct="1"/>
            <a:r>
              <a:rPr lang="hu-HU" smtClean="0"/>
              <a:t>Ideális pont is megjelenhet a képen: a párhuzamosok találkozhatnak</a:t>
            </a:r>
          </a:p>
          <a:p>
            <a:pPr eaLnBrk="1" hangingPunct="1"/>
            <a:r>
              <a:rPr lang="hu-HU" smtClean="0"/>
              <a:t>Képletesen a vetítés a kamera, ami tényleges pozíciókból látványbeli pozíciókat csinál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Vetítések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cubes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20980"/>
            <a:ext cx="4038600" cy="4046278"/>
          </a:xfrm>
        </p:spPr>
      </p:pic>
      <p:pic>
        <p:nvPicPr>
          <p:cNvPr id="10" name="Content Placeholder 9" descr="cubes-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48736"/>
            <a:ext cx="4038600" cy="39907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Vetítések, példa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Gyakorlatok időpontjai:</a:t>
            </a:r>
          </a:p>
          <a:p>
            <a:pPr lvl="1"/>
            <a:r>
              <a:rPr lang="hu-HU" dirty="0" smtClean="0"/>
              <a:t>Szerda 10:05–11:35</a:t>
            </a:r>
          </a:p>
          <a:p>
            <a:pPr lvl="1"/>
            <a:r>
              <a:rPr lang="hu-HU" dirty="0" smtClean="0"/>
              <a:t>Csütörtök 10:00+</a:t>
            </a:r>
            <a:r>
              <a:rPr lang="el-GR" dirty="0" smtClean="0"/>
              <a:t>ε</a:t>
            </a:r>
            <a:r>
              <a:rPr lang="hu-HU" dirty="0" smtClean="0"/>
              <a:t> –11:30+</a:t>
            </a:r>
            <a:r>
              <a:rPr lang="el-GR" dirty="0" smtClean="0"/>
              <a:t>ε</a:t>
            </a:r>
            <a:endParaRPr lang="hu-HU" dirty="0" smtClean="0"/>
          </a:p>
          <a:p>
            <a:r>
              <a:rPr lang="hu-HU" dirty="0" err="1" smtClean="0"/>
              <a:t>Gyakvez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Klár Gergely</a:t>
            </a:r>
          </a:p>
          <a:p>
            <a:pPr lvl="1"/>
            <a:r>
              <a:rPr lang="hu-HU" dirty="0" err="1" smtClean="0"/>
              <a:t>tremere</a:t>
            </a:r>
            <a:r>
              <a:rPr lang="hu-HU" dirty="0" smtClean="0"/>
              <a:t>@</a:t>
            </a:r>
            <a:r>
              <a:rPr lang="hu-HU" dirty="0" err="1" smtClean="0"/>
              <a:t>elte.hu</a:t>
            </a:r>
            <a:endParaRPr lang="hu-HU" dirty="0" smtClean="0"/>
          </a:p>
          <a:p>
            <a:pPr lvl="1"/>
            <a:r>
              <a:rPr lang="hu-HU" i="1" dirty="0" err="1" smtClean="0"/>
              <a:t>subjet</a:t>
            </a:r>
            <a:r>
              <a:rPr lang="hu-HU" dirty="0" err="1" smtClean="0"/>
              <a:t>-be</a:t>
            </a:r>
            <a:r>
              <a:rPr lang="hu-HU" dirty="0" smtClean="0"/>
              <a:t>: [</a:t>
            </a:r>
            <a:r>
              <a:rPr lang="hu-HU" dirty="0" err="1" smtClean="0"/>
              <a:t>BScGraf</a:t>
            </a:r>
            <a:r>
              <a:rPr lang="hu-HU" dirty="0" smtClean="0"/>
              <a:t>]</a:t>
            </a:r>
          </a:p>
          <a:p>
            <a:r>
              <a:rPr lang="hu-HU" dirty="0" smtClean="0"/>
              <a:t>Honlap</a:t>
            </a:r>
          </a:p>
          <a:p>
            <a:pPr lvl="1"/>
            <a:r>
              <a:rPr lang="hu-HU" dirty="0" smtClean="0"/>
              <a:t>http://tremere.web.elte.hu/cg/grafbsc.html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Hasznos infók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Content Placeholder 3" descr="DX9 Pipelin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93738" y="1287463"/>
            <a:ext cx="7818437" cy="2620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Képalkotás menete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400" dirty="0" err="1" smtClean="0"/>
              <a:t>Vertex</a:t>
            </a:r>
            <a:r>
              <a:rPr lang="hu-HU" sz="2400" dirty="0" smtClean="0"/>
              <a:t> Data</a:t>
            </a:r>
          </a:p>
          <a:p>
            <a:pPr lvl="1" eaLnBrk="1" hangingPunct="1"/>
            <a:r>
              <a:rPr lang="hu-HU" sz="2000" dirty="0" smtClean="0"/>
              <a:t>Transzformálatlan csúcspont (</a:t>
            </a:r>
            <a:r>
              <a:rPr lang="hu-HU" sz="2000" dirty="0" err="1" smtClean="0"/>
              <a:t>vertex</a:t>
            </a:r>
            <a:r>
              <a:rPr lang="hu-HU" sz="2000" dirty="0" smtClean="0"/>
              <a:t>) adatok</a:t>
            </a:r>
          </a:p>
          <a:p>
            <a:pPr eaLnBrk="1" hangingPunct="1"/>
            <a:r>
              <a:rPr lang="hu-HU" sz="2400" dirty="0" err="1" smtClean="0"/>
              <a:t>Primitive</a:t>
            </a:r>
            <a:r>
              <a:rPr lang="hu-HU" sz="2400" dirty="0" smtClean="0"/>
              <a:t> Data</a:t>
            </a:r>
          </a:p>
          <a:p>
            <a:pPr lvl="1" eaLnBrk="1" hangingPunct="1"/>
            <a:r>
              <a:rPr lang="hu-HU" sz="2000" dirty="0" smtClean="0"/>
              <a:t>A csúcsokból épített geometriai primitívek</a:t>
            </a: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Képalkotás menete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Content Placeholder 3" descr="DX9 Pipe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61" y="3853249"/>
            <a:ext cx="7738079" cy="26209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83526" y="3780440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3526" y="4669819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400" dirty="0" err="1" smtClean="0"/>
              <a:t>Tessellation</a:t>
            </a:r>
            <a:endParaRPr lang="hu-HU" sz="2400" dirty="0" smtClean="0"/>
          </a:p>
          <a:p>
            <a:pPr lvl="1" eaLnBrk="1" hangingPunct="1"/>
            <a:r>
              <a:rPr lang="hu-HU" sz="2000" dirty="0" err="1" smtClean="0"/>
              <a:t>Magasabbrendű</a:t>
            </a:r>
            <a:r>
              <a:rPr lang="hu-HU" sz="2000" dirty="0" smtClean="0"/>
              <a:t> primitívek, </a:t>
            </a:r>
            <a:r>
              <a:rPr lang="hu-HU" sz="2000" dirty="0" err="1" smtClean="0"/>
              <a:t>displacement</a:t>
            </a:r>
            <a:r>
              <a:rPr lang="hu-HU" sz="2000" dirty="0" smtClean="0"/>
              <a:t> </a:t>
            </a:r>
            <a:r>
              <a:rPr lang="hu-HU" sz="2000" dirty="0" err="1" smtClean="0"/>
              <a:t>mapping</a:t>
            </a:r>
            <a:r>
              <a:rPr lang="hu-HU" sz="2000" dirty="0" smtClean="0"/>
              <a:t>, stb.</a:t>
            </a:r>
          </a:p>
          <a:p>
            <a:pPr eaLnBrk="1" hangingPunct="1"/>
            <a:r>
              <a:rPr lang="hu-HU" sz="2400" dirty="0" err="1" smtClean="0"/>
              <a:t>Vertex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Processing</a:t>
            </a:r>
            <a:endParaRPr lang="hu-HU" sz="2400" dirty="0" smtClean="0"/>
          </a:p>
          <a:p>
            <a:pPr lvl="1" eaLnBrk="1" hangingPunct="1"/>
            <a:r>
              <a:rPr lang="hu-HU" sz="2000" dirty="0" smtClean="0"/>
              <a:t>Csúcspont transzformációk</a:t>
            </a:r>
          </a:p>
          <a:p>
            <a:pPr eaLnBrk="1" hangingPunct="1"/>
            <a:r>
              <a:rPr lang="hu-HU" sz="2400" dirty="0" err="1" smtClean="0"/>
              <a:t>Geometry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Processing</a:t>
            </a:r>
            <a:endParaRPr lang="hu-HU" sz="2400" dirty="0" smtClean="0"/>
          </a:p>
          <a:p>
            <a:pPr lvl="1" eaLnBrk="1" hangingPunct="1"/>
            <a:r>
              <a:rPr lang="hu-HU" sz="2000" dirty="0" smtClean="0"/>
              <a:t>Vágás, hátlapeldobás, </a:t>
            </a:r>
            <a:r>
              <a:rPr lang="hu-HU" sz="2000" dirty="0" err="1" smtClean="0"/>
              <a:t>raszterizálás</a:t>
            </a:r>
            <a:endParaRPr lang="hu-HU" sz="2000" dirty="0" smtClean="0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Képalkotás menete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Content Placeholder 3" descr="DX9 Pipe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61" y="3853249"/>
            <a:ext cx="7738079" cy="262096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775346" y="4211481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5532" y="4211481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3526" y="4211481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9" grpId="0" animBg="1"/>
      <p:bldP spid="10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Textured Surface</a:t>
            </a:r>
            <a:endParaRPr lang="hu-HU" dirty="0" smtClean="0"/>
          </a:p>
          <a:p>
            <a:pPr lvl="1" eaLnBrk="1" hangingPunct="1"/>
            <a:r>
              <a:rPr lang="hu-HU" dirty="0" smtClean="0"/>
              <a:t>Textúra adatok</a:t>
            </a:r>
            <a:endParaRPr lang="en-US" dirty="0" smtClean="0"/>
          </a:p>
          <a:p>
            <a:pPr eaLnBrk="1" hangingPunct="1"/>
            <a:r>
              <a:rPr lang="en-US" dirty="0" smtClean="0"/>
              <a:t>Texture Sampler</a:t>
            </a:r>
            <a:endParaRPr lang="hu-HU" dirty="0" smtClean="0"/>
          </a:p>
          <a:p>
            <a:pPr lvl="1" eaLnBrk="1" hangingPunct="1"/>
            <a:r>
              <a:rPr lang="hu-HU" dirty="0" smtClean="0"/>
              <a:t>Textúra adatok szűrése</a:t>
            </a:r>
            <a:endParaRPr lang="en-US" dirty="0" smtClean="0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Képalkotás menete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Content Placeholder 3" descr="DX9 Pipe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61" y="3853249"/>
            <a:ext cx="7738079" cy="26209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896970" y="5707049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96970" y="4995094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Pixel Processing</a:t>
            </a:r>
            <a:endParaRPr lang="hu-HU" dirty="0" smtClean="0"/>
          </a:p>
          <a:p>
            <a:pPr lvl="1" eaLnBrk="1" hangingPunct="1"/>
            <a:r>
              <a:rPr lang="hu-HU" dirty="0" smtClean="0"/>
              <a:t>Árnyalás, textúrázás, stb.</a:t>
            </a:r>
            <a:endParaRPr lang="en-US" dirty="0" smtClean="0"/>
          </a:p>
          <a:p>
            <a:pPr eaLnBrk="1" hangingPunct="1"/>
            <a:r>
              <a:rPr lang="en-US" dirty="0" smtClean="0"/>
              <a:t>Pixel Rendering</a:t>
            </a:r>
            <a:endParaRPr lang="hu-HU" dirty="0" smtClean="0"/>
          </a:p>
          <a:p>
            <a:pPr lvl="1" eaLnBrk="1" hangingPunct="1"/>
            <a:r>
              <a:rPr lang="hu-HU" dirty="0" smtClean="0"/>
              <a:t>Pixelek feldolgozása alfa érték, mélység- és </a:t>
            </a:r>
            <a:r>
              <a:rPr lang="hu-HU" dirty="0" err="1" smtClean="0"/>
              <a:t>stencilbuffer</a:t>
            </a:r>
            <a:r>
              <a:rPr lang="hu-HU" dirty="0" smtClean="0"/>
              <a:t>, alfa </a:t>
            </a:r>
            <a:r>
              <a:rPr lang="hu-HU" dirty="0" err="1" smtClean="0"/>
              <a:t>blending</a:t>
            </a:r>
            <a:r>
              <a:rPr lang="hu-HU" dirty="0" smtClean="0"/>
              <a:t> szerint</a:t>
            </a:r>
            <a:endParaRPr lang="en-US" dirty="0" smtClean="0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Képalkotás menete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Content Placeholder 3" descr="DX9 Pipe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61" y="3853249"/>
            <a:ext cx="7738079" cy="262096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329984" y="4204653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96970" y="4204653"/>
            <a:ext cx="900000" cy="900000"/>
          </a:xfrm>
          <a:prstGeom prst="ellipse">
            <a:avLst/>
          </a:prstGeom>
          <a:noFill/>
          <a:ln w="508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6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body_is_lucky____by_Bodn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3281" y="1252538"/>
            <a:ext cx="4637438" cy="529183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…és a kész kép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228"/>
            <a:ext cx="8229600" cy="1739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sz="2800" dirty="0" smtClean="0"/>
              <a:t>„Az előadás és a gyakorlat nem előfeltételei egymásnak. A gyakorlat sikeres teljesítése nem feltétele a vizsgára bocsáthatóságnak.”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Előfeltételek - mindenkinek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IP-</a:t>
            </a:r>
            <a:r>
              <a:rPr lang="en-US" dirty="0" err="1" smtClean="0"/>
              <a:t>aSZGG</a:t>
            </a:r>
            <a:r>
              <a:rPr lang="en-US" dirty="0" smtClean="0"/>
              <a:t> (2005), A,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err="1" smtClean="0"/>
              <a:t>aj</a:t>
            </a:r>
            <a:r>
              <a:rPr lang="hu-HU" dirty="0" err="1" smtClean="0"/>
              <a:t>ánlott</a:t>
            </a:r>
            <a:r>
              <a:rPr lang="hu-HU" dirty="0" smtClean="0"/>
              <a:t> </a:t>
            </a:r>
            <a:r>
              <a:rPr lang="en-US" dirty="0" err="1" smtClean="0"/>
              <a:t>fé</a:t>
            </a:r>
            <a:r>
              <a:rPr lang="hu-HU" dirty="0" err="1" smtClean="0"/>
              <a:t>lév</a:t>
            </a:r>
            <a:r>
              <a:rPr lang="hu-HU" dirty="0" smtClean="0"/>
              <a:t>: 4.</a:t>
            </a:r>
            <a:r>
              <a:rPr lang="en-US" dirty="0" smtClean="0"/>
              <a:t>,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el</a:t>
            </a:r>
            <a:r>
              <a:rPr lang="hu-HU" dirty="0" smtClean="0"/>
              <a:t>ő</a:t>
            </a:r>
            <a:r>
              <a:rPr lang="en-US" dirty="0" smtClean="0"/>
              <a:t>f</a:t>
            </a:r>
            <a:r>
              <a:rPr lang="hu-HU" dirty="0" err="1" smtClean="0"/>
              <a:t>eltétel</a:t>
            </a:r>
            <a:r>
              <a:rPr lang="en-US" dirty="0" smtClean="0"/>
              <a:t>: IP-</a:t>
            </a:r>
            <a:r>
              <a:rPr lang="en-US" dirty="0" err="1" smtClean="0"/>
              <a:t>aLA</a:t>
            </a:r>
            <a:r>
              <a:rPr lang="en-US" dirty="0" smtClean="0"/>
              <a:t>, IP-aPNY1</a:t>
            </a:r>
            <a:endParaRPr lang="hu-HU" dirty="0" smtClean="0"/>
          </a:p>
          <a:p>
            <a:r>
              <a:rPr lang="en-US" dirty="0" smtClean="0"/>
              <a:t>IP-</a:t>
            </a:r>
            <a:r>
              <a:rPr lang="en-US" dirty="0" err="1" smtClean="0"/>
              <a:t>cSZGG</a:t>
            </a:r>
            <a:r>
              <a:rPr lang="en-US" dirty="0" smtClean="0"/>
              <a:t> (2005), C,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err="1" smtClean="0"/>
              <a:t>aj</a:t>
            </a:r>
            <a:r>
              <a:rPr lang="hu-HU" dirty="0" err="1" smtClean="0"/>
              <a:t>ánlott</a:t>
            </a:r>
            <a:r>
              <a:rPr lang="hu-HU" dirty="0" smtClean="0"/>
              <a:t> </a:t>
            </a:r>
            <a:r>
              <a:rPr lang="en-US" dirty="0" err="1" smtClean="0"/>
              <a:t>fé</a:t>
            </a:r>
            <a:r>
              <a:rPr lang="hu-HU" dirty="0" err="1" smtClean="0"/>
              <a:t>lév</a:t>
            </a:r>
            <a:r>
              <a:rPr lang="hu-HU" dirty="0" smtClean="0"/>
              <a:t>: 4.</a:t>
            </a:r>
            <a:r>
              <a:rPr lang="en-US" dirty="0" smtClean="0"/>
              <a:t>,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el</a:t>
            </a:r>
            <a:r>
              <a:rPr lang="hu-HU" dirty="0" smtClean="0"/>
              <a:t>ő</a:t>
            </a:r>
            <a:r>
              <a:rPr lang="en-US" dirty="0" smtClean="0"/>
              <a:t>f</a:t>
            </a:r>
            <a:r>
              <a:rPr lang="hu-HU" dirty="0" err="1" smtClean="0"/>
              <a:t>eltétel</a:t>
            </a:r>
            <a:r>
              <a:rPr lang="en-US" dirty="0" smtClean="0"/>
              <a:t>: IP-</a:t>
            </a:r>
            <a:r>
              <a:rPr lang="en-US" dirty="0" err="1" smtClean="0"/>
              <a:t>cLA</a:t>
            </a:r>
            <a:r>
              <a:rPr lang="en-US" dirty="0" smtClean="0"/>
              <a:t>, IP-cPNYE1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Előfeltételek - 2005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err="1" smtClean="0"/>
              <a:t>IP-aSZGG</a:t>
            </a:r>
            <a:r>
              <a:rPr lang="hu-HU" sz="2400" dirty="0" smtClean="0"/>
              <a:t>, A, </a:t>
            </a:r>
            <a:br>
              <a:rPr lang="hu-HU" sz="2400" dirty="0" smtClean="0"/>
            </a:br>
            <a:r>
              <a:rPr lang="hu-HU" sz="2400" dirty="0" smtClean="0"/>
              <a:t>ajánlott félév: 4.,</a:t>
            </a:r>
            <a:br>
              <a:rPr lang="hu-HU" sz="2400" dirty="0" smtClean="0"/>
            </a:br>
            <a:r>
              <a:rPr lang="hu-HU" sz="2400" dirty="0" smtClean="0"/>
              <a:t>előfeltétel: </a:t>
            </a:r>
            <a:r>
              <a:rPr lang="hu-HU" sz="2400" dirty="0" err="1" smtClean="0"/>
              <a:t>IP-aLA</a:t>
            </a:r>
            <a:r>
              <a:rPr lang="hu-HU" sz="2400" dirty="0" smtClean="0"/>
              <a:t>, IP-aPNY1</a:t>
            </a:r>
          </a:p>
          <a:p>
            <a:r>
              <a:rPr lang="hu-HU" sz="2400" dirty="0" err="1" smtClean="0"/>
              <a:t>IP-cSZGG</a:t>
            </a:r>
            <a:r>
              <a:rPr lang="hu-HU" sz="2400" dirty="0" smtClean="0"/>
              <a:t>, C, </a:t>
            </a:r>
            <a:br>
              <a:rPr lang="hu-HU" sz="2400" dirty="0" smtClean="0"/>
            </a:br>
            <a:r>
              <a:rPr lang="hu-HU" sz="2400" dirty="0" smtClean="0"/>
              <a:t>ajánlott félév: 4.,</a:t>
            </a:r>
            <a:br>
              <a:rPr lang="hu-HU" sz="2400" dirty="0" smtClean="0"/>
            </a:br>
            <a:r>
              <a:rPr lang="hu-HU" sz="2400" dirty="0" smtClean="0"/>
              <a:t>előfeltétel: </a:t>
            </a:r>
            <a:r>
              <a:rPr lang="hu-HU" sz="2400" dirty="0" err="1" smtClean="0"/>
              <a:t>IP-cLA</a:t>
            </a:r>
            <a:r>
              <a:rPr lang="hu-HU" sz="2400" dirty="0" smtClean="0"/>
              <a:t>, IP-cPNYE1</a:t>
            </a:r>
          </a:p>
          <a:p>
            <a:r>
              <a:rPr lang="hu-HU" sz="2400" dirty="0" err="1" smtClean="0"/>
              <a:t>IP-tSZGG</a:t>
            </a:r>
            <a:r>
              <a:rPr lang="hu-HU" sz="2400" dirty="0" smtClean="0"/>
              <a:t>, T1,</a:t>
            </a:r>
            <a:br>
              <a:rPr lang="hu-HU" sz="2400" dirty="0" smtClean="0"/>
            </a:br>
            <a:r>
              <a:rPr lang="hu-HU" sz="2400" dirty="0" smtClean="0"/>
              <a:t>ajánlott félév: 4.,</a:t>
            </a:r>
            <a:br>
              <a:rPr lang="hu-HU" sz="2400" dirty="0" smtClean="0"/>
            </a:br>
            <a:r>
              <a:rPr lang="hu-HU" sz="2400" dirty="0" smtClean="0"/>
              <a:t>előfeltétel: "Algebra2", IP-tPNY1</a:t>
            </a:r>
          </a:p>
          <a:p>
            <a:r>
              <a:rPr lang="hu-HU" sz="2400" dirty="0" err="1" smtClean="0"/>
              <a:t>IP-tSZGG</a:t>
            </a:r>
            <a:r>
              <a:rPr lang="hu-HU" sz="2400" dirty="0" smtClean="0"/>
              <a:t>, T2, </a:t>
            </a:r>
            <a:br>
              <a:rPr lang="hu-HU" sz="2400" dirty="0" smtClean="0"/>
            </a:br>
            <a:r>
              <a:rPr lang="hu-HU" sz="2400" dirty="0" smtClean="0"/>
              <a:t>ajánlott félév: 4.,</a:t>
            </a:r>
            <a:br>
              <a:rPr lang="hu-HU" sz="2400" dirty="0" smtClean="0"/>
            </a:br>
            <a:r>
              <a:rPr lang="hu-HU" sz="2400" dirty="0" smtClean="0"/>
              <a:t>előfeltétel: IP-tnMAT11, IP-tPNY1</a:t>
            </a:r>
            <a:endParaRPr lang="hu-H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Előfeltételek - 2006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IP-08aSZGG, A,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ajánlott félév: 4.,</a:t>
            </a:r>
            <a:br>
              <a:rPr lang="hu-HU" dirty="0" smtClean="0"/>
            </a:br>
            <a:r>
              <a:rPr lang="hu-HU" dirty="0" smtClean="0"/>
              <a:t>előfeltétel: </a:t>
            </a:r>
            <a:r>
              <a:rPr lang="en-US" dirty="0" smtClean="0"/>
              <a:t>IP-08LA, IP-08aPNY1</a:t>
            </a:r>
            <a:endParaRPr lang="hu-HU" dirty="0" smtClean="0"/>
          </a:p>
          <a:p>
            <a:r>
              <a:rPr lang="en-US" dirty="0" smtClean="0"/>
              <a:t>IP-08cSZGG, C,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ajánlott félév: 4.,</a:t>
            </a:r>
            <a:br>
              <a:rPr lang="hu-HU" dirty="0" smtClean="0"/>
            </a:br>
            <a:r>
              <a:rPr lang="hu-HU" dirty="0" smtClean="0"/>
              <a:t>előfeltétel: </a:t>
            </a:r>
            <a:r>
              <a:rPr lang="en-US" dirty="0" smtClean="0"/>
              <a:t>IP-08LA, </a:t>
            </a:r>
            <a:r>
              <a:rPr lang="hu-HU" dirty="0" smtClean="0"/>
              <a:t>gyenge: </a:t>
            </a:r>
            <a:r>
              <a:rPr lang="en-US" b="1" dirty="0" smtClean="0"/>
              <a:t>IP-08cPNY1</a:t>
            </a:r>
            <a:endParaRPr lang="hu-HU" b="1" dirty="0" smtClean="0"/>
          </a:p>
          <a:p>
            <a:r>
              <a:rPr lang="en-US" dirty="0" smtClean="0"/>
              <a:t>IP-08tSZGG, T1,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ajánlott félév: </a:t>
            </a:r>
            <a:r>
              <a:rPr lang="hu-HU" b="1" dirty="0" smtClean="0"/>
              <a:t>6</a:t>
            </a:r>
            <a:r>
              <a:rPr lang="hu-HU" dirty="0" smtClean="0"/>
              <a:t>.,</a:t>
            </a:r>
            <a:br>
              <a:rPr lang="hu-HU" dirty="0" smtClean="0"/>
            </a:br>
            <a:r>
              <a:rPr lang="hu-HU" dirty="0" smtClean="0"/>
              <a:t>előfeltétel: </a:t>
            </a:r>
            <a:r>
              <a:rPr lang="en-US" dirty="0" smtClean="0"/>
              <a:t>IP-08DM1, IP-08tPNY1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Előfeltételek –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Első óra: tudnivalók, 3D gyorstalpaló</a:t>
            </a:r>
          </a:p>
          <a:p>
            <a:r>
              <a:rPr lang="hu-HU" dirty="0" smtClean="0"/>
              <a:t>Félév első fele: </a:t>
            </a:r>
            <a:r>
              <a:rPr lang="hu-HU" dirty="0" err="1" smtClean="0"/>
              <a:t>DirectX</a:t>
            </a:r>
            <a:endParaRPr lang="hu-HU" dirty="0" smtClean="0"/>
          </a:p>
          <a:p>
            <a:r>
              <a:rPr lang="hu-HU" dirty="0" smtClean="0"/>
              <a:t>Félév második fele: </a:t>
            </a:r>
            <a:r>
              <a:rPr lang="hu-HU" dirty="0" err="1" smtClean="0"/>
              <a:t>OpenGL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Tematika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Év végi géptermi zárthelyi</a:t>
            </a:r>
          </a:p>
          <a:p>
            <a:pPr algn="ctr">
              <a:buNone/>
            </a:pPr>
            <a:r>
              <a:rPr lang="hu-HU" sz="3600" dirty="0" smtClean="0"/>
              <a:t>vagy</a:t>
            </a:r>
          </a:p>
          <a:p>
            <a:r>
              <a:rPr lang="hu-HU" dirty="0" err="1" smtClean="0"/>
              <a:t>DirectX-szel</a:t>
            </a:r>
            <a:r>
              <a:rPr lang="hu-HU" dirty="0" smtClean="0"/>
              <a:t> </a:t>
            </a:r>
            <a:r>
              <a:rPr lang="hu-HU" b="1" dirty="0" smtClean="0"/>
              <a:t>és</a:t>
            </a:r>
            <a:r>
              <a:rPr lang="hu-HU" dirty="0" smtClean="0"/>
              <a:t> </a:t>
            </a:r>
            <a:r>
              <a:rPr lang="hu-HU" dirty="0" err="1" smtClean="0"/>
              <a:t>OpenGL-lel</a:t>
            </a:r>
            <a:r>
              <a:rPr lang="hu-HU" dirty="0" smtClean="0"/>
              <a:t> is elkészített beadandó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Számonkérés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számítógépes grafika alapjai</a:t>
            </a:r>
            <a:endParaRPr lang="en-US" dirty="0"/>
          </a:p>
        </p:txBody>
      </p:sp>
      <p:pic>
        <p:nvPicPr>
          <p:cNvPr id="4" name="jurannessic_320x192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2000" y="2098560"/>
            <a:ext cx="5400000" cy="32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957</TotalTime>
  <Words>484</Words>
  <Application>Microsoft Office PowerPoint</Application>
  <PresentationFormat>On-screen Show (4:3)</PresentationFormat>
  <Paragraphs>124</Paragraphs>
  <Slides>25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Számítógépes grafika gyakorlat: Előszó</vt:lpstr>
      <vt:lpstr>Hasznos infók </vt:lpstr>
      <vt:lpstr>Előfeltételek - mindenkinek</vt:lpstr>
      <vt:lpstr>Előfeltételek - 2005</vt:lpstr>
      <vt:lpstr>Előfeltételek - 2006</vt:lpstr>
      <vt:lpstr>Előfeltételek – 2008</vt:lpstr>
      <vt:lpstr>Tematika</vt:lpstr>
      <vt:lpstr>Számonkérés</vt:lpstr>
      <vt:lpstr>A számítógépes grafika alapjai</vt:lpstr>
      <vt:lpstr>3D alapok</vt:lpstr>
      <vt:lpstr>Geometriai adatok</vt:lpstr>
      <vt:lpstr>Háromszögek</vt:lpstr>
      <vt:lpstr>Homogén koordináták</vt:lpstr>
      <vt:lpstr>Homogén koordináták</vt:lpstr>
      <vt:lpstr>Transzformációk</vt:lpstr>
      <vt:lpstr>Mátrixok összefűzése</vt:lpstr>
      <vt:lpstr>Affin transzformációk</vt:lpstr>
      <vt:lpstr>Vetítések</vt:lpstr>
      <vt:lpstr>Vetítések, példa</vt:lpstr>
      <vt:lpstr>Képalkotás menete</vt:lpstr>
      <vt:lpstr>Képalkotás menete</vt:lpstr>
      <vt:lpstr>Képalkotás menete</vt:lpstr>
      <vt:lpstr>Képalkotás menete</vt:lpstr>
      <vt:lpstr>Képalkotás menete</vt:lpstr>
      <vt:lpstr>…és a kész kép</vt:lpstr>
    </vt:vector>
  </TitlesOfParts>
  <Company>Cr,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tremere</dc:creator>
  <cp:lastModifiedBy>tremere</cp:lastModifiedBy>
  <cp:revision>87</cp:revision>
  <dcterms:created xsi:type="dcterms:W3CDTF">2008-02-13T18:42:48Z</dcterms:created>
  <dcterms:modified xsi:type="dcterms:W3CDTF">2009-02-17T21:27:36Z</dcterms:modified>
</cp:coreProperties>
</file>