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0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1" r:id="rId27"/>
    <p:sldId id="283" r:id="rId28"/>
    <p:sldId id="285" r:id="rId29"/>
    <p:sldId id="284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827B"/>
    <a:srgbClr val="776A4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3" autoAdjust="0"/>
    <p:restoredTop sz="94709" autoAdjust="0"/>
  </p:normalViewPr>
  <p:slideViewPr>
    <p:cSldViewPr snapToGrid="0">
      <p:cViewPr varScale="1">
        <p:scale>
          <a:sx n="66" d="100"/>
          <a:sy n="66" d="100"/>
        </p:scale>
        <p:origin x="-1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8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3A8142-D7DA-489D-A7BF-4BD67FDAFBDF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D70375-45E6-49AE-946F-D172AAB6180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E:\Users\tremere\uni\CG-Site\tmp\Lore 001 p12.jpg"/>
          <p:cNvPicPr>
            <a:picLocks noChangeAspect="1" noChangeArrowheads="1"/>
          </p:cNvPicPr>
          <p:nvPr userDrawn="1"/>
        </p:nvPicPr>
        <p:blipFill>
          <a:blip r:embed="rId3">
            <a:lum bright="64000" contrast="-76000"/>
          </a:blip>
          <a:srcRect/>
          <a:stretch>
            <a:fillRect/>
          </a:stretch>
        </p:blipFill>
        <p:spPr bwMode="auto">
          <a:xfrm>
            <a:off x="0" y="0"/>
            <a:ext cx="9164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4476A-BB7C-4498-BAB2-3C2F182C47D2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79467-E88C-4041-B31C-4C6072E3A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1F27F-1D1C-4EA0-83DB-39E008451311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A3C15-7E6B-4E0D-A498-32F8C78BC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E7363-5CEC-48CE-A920-2158AA270C67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8EDE1-457C-4627-99B6-6A8275DF85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99792-FDA9-4C06-ABE0-1787DE9596D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61DE6-728A-497C-9A28-728E3066C7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29831-B1E7-49DA-88B1-9DD14723C5B4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51359-11C7-4F59-9B11-24F1B3DC5F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602C7-0333-498A-8A59-CDA178FB1BA4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25196-CB31-4213-823E-01F5BB793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07477-10BF-4D91-B19D-F9BC13B1D034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AAD8F-2C69-413E-A64D-BDFD1B67C6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661AD-5D8E-4AF9-9AA0-7B7C90FF06B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CC0C-06E3-4FE5-A9F5-E5B795378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59A3A3-6410-4F00-AE85-4E12490078A9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A6348-DCE2-48BB-997C-59639D96B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DAC835-4A9C-4982-A900-E9B89EF6582F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2425E2-C669-4894-99F9-FB3DDA787F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3DC196-3766-417F-A6AD-7D51587F0678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B6396E-30A0-4AFD-8C5E-776D5D0C7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Users\tremere\=%20Okt%20=\BSc%20graf\0708-2\nzm_Cascades.wm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Számítógépes grafika gyakorlat:</a:t>
            </a:r>
            <a:b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DirectX - 1</a:t>
            </a:r>
            <a:endParaRPr lang="hu-H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513" eaLnBrk="1" hangingPunct="1">
              <a:spcBef>
                <a:spcPct val="0"/>
              </a:spcBef>
              <a:defRPr/>
            </a:pPr>
            <a:r>
              <a:rPr lang="hu-HU" dirty="0" smtClean="0">
                <a:solidFill>
                  <a:srgbClr val="79766F"/>
                </a:solidFill>
              </a:rPr>
              <a:t>200</a:t>
            </a:r>
            <a:r>
              <a:rPr lang="en-US" dirty="0" smtClean="0">
                <a:solidFill>
                  <a:srgbClr val="79766F"/>
                </a:solidFill>
              </a:rPr>
              <a:t>8</a:t>
            </a:r>
            <a:r>
              <a:rPr lang="hu-HU" dirty="0" smtClean="0">
                <a:solidFill>
                  <a:srgbClr val="79766F"/>
                </a:solidFill>
              </a:rPr>
              <a:t>/200</a:t>
            </a:r>
            <a:r>
              <a:rPr lang="en-US" dirty="0" smtClean="0">
                <a:solidFill>
                  <a:srgbClr val="79766F"/>
                </a:solidFill>
              </a:rPr>
              <a:t>9</a:t>
            </a:r>
            <a:r>
              <a:rPr lang="hu-HU" dirty="0" smtClean="0">
                <a:solidFill>
                  <a:srgbClr val="79766F"/>
                </a:solidFill>
              </a:rPr>
              <a:t> tavasz</a:t>
            </a:r>
          </a:p>
          <a:p>
            <a:pPr marL="36513" eaLnBrk="1" hangingPunct="1">
              <a:spcBef>
                <a:spcPct val="0"/>
              </a:spcBef>
              <a:defRPr/>
            </a:pPr>
            <a:r>
              <a:rPr lang="hu-HU" dirty="0" err="1" smtClean="0">
                <a:solidFill>
                  <a:srgbClr val="79766F"/>
                </a:solidFill>
              </a:rPr>
              <a:t>Klár</a:t>
            </a:r>
            <a:r>
              <a:rPr lang="hu-HU" dirty="0" smtClean="0">
                <a:solidFill>
                  <a:srgbClr val="79766F"/>
                </a:solidFill>
              </a:rPr>
              <a:t> Gergely</a:t>
            </a:r>
          </a:p>
          <a:p>
            <a:pPr marL="36513" eaLnBrk="1" hangingPunct="1">
              <a:spcBef>
                <a:spcPct val="0"/>
              </a:spcBef>
              <a:defRPr/>
            </a:pPr>
            <a:r>
              <a:rPr lang="hu-HU" dirty="0" err="1" smtClean="0">
                <a:solidFill>
                  <a:srgbClr val="79766F"/>
                </a:solidFill>
              </a:rPr>
              <a:t>tremere</a:t>
            </a:r>
            <a:r>
              <a:rPr lang="hu-HU" dirty="0" smtClean="0">
                <a:solidFill>
                  <a:srgbClr val="79766F"/>
                </a:solidFill>
              </a:rPr>
              <a:t>@</a:t>
            </a:r>
            <a:r>
              <a:rPr lang="hu-HU" dirty="0" err="1" smtClean="0">
                <a:solidFill>
                  <a:srgbClr val="79766F"/>
                </a:solidFill>
              </a:rPr>
              <a:t>elte.hu</a:t>
            </a:r>
            <a:endParaRPr lang="hu-HU" dirty="0" smtClean="0">
              <a:solidFill>
                <a:srgbClr val="79766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800" dirty="0" err="1" smtClean="0"/>
              <a:t>Device</a:t>
            </a:r>
            <a:r>
              <a:rPr lang="hu-HU" sz="2800" dirty="0" smtClean="0"/>
              <a:t> létrejötte és megszűnése: ilyenkor érdemes az előre ismert MANAGED erőforrásokat lefoglalni illetve elengedni</a:t>
            </a:r>
          </a:p>
          <a:p>
            <a:r>
              <a:rPr lang="hu-HU" sz="2800" dirty="0" err="1" smtClean="0"/>
              <a:t>Reset</a:t>
            </a:r>
            <a:r>
              <a:rPr lang="hu-HU" sz="2800" dirty="0" smtClean="0"/>
              <a:t> </a:t>
            </a:r>
            <a:r>
              <a:rPr lang="hu-HU" sz="2800" dirty="0" err="1" smtClean="0"/>
              <a:t>Device</a:t>
            </a:r>
            <a:r>
              <a:rPr lang="hu-HU" sz="2800" dirty="0" smtClean="0"/>
              <a:t>: a létrehozás utáni és az eszköz visszaszerzése utáni állapot, a DEFAULT erőforrásokat itt kell [újra] lefoglalni</a:t>
            </a:r>
          </a:p>
          <a:p>
            <a:r>
              <a:rPr lang="hu-HU" sz="2800" dirty="0" err="1" smtClean="0"/>
              <a:t>Lost</a:t>
            </a:r>
            <a:r>
              <a:rPr lang="hu-HU" sz="2800" dirty="0" smtClean="0"/>
              <a:t> </a:t>
            </a:r>
            <a:r>
              <a:rPr lang="hu-HU" sz="2800" dirty="0" err="1" smtClean="0"/>
              <a:t>Device</a:t>
            </a:r>
            <a:r>
              <a:rPr lang="hu-HU" sz="2800" dirty="0" smtClean="0"/>
              <a:t>: az eszköz elvesztése előtt következik be, tipikusan ALT+TAB, vagy minimalizálás hatására. A DEFAULT erőforrásokat itt kell felszabadítani</a:t>
            </a:r>
          </a:p>
          <a:p>
            <a:r>
              <a:rPr lang="hu-HU" sz="2800" dirty="0" smtClean="0"/>
              <a:t>Felhasználói </a:t>
            </a:r>
            <a:r>
              <a:rPr lang="hu-HU" sz="2800" dirty="0" smtClean="0"/>
              <a:t>események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Direct3D alkalmazások fejlesztését megkönnyítő könyvtár</a:t>
            </a:r>
          </a:p>
          <a:p>
            <a:r>
              <a:rPr lang="hu-HU" dirty="0" smtClean="0"/>
              <a:t>A DirectX SDK része, az SDK példaprogramjai ezt használják</a:t>
            </a:r>
          </a:p>
          <a:p>
            <a:r>
              <a:rPr lang="hu-HU" dirty="0" smtClean="0"/>
              <a:t>Leegyszerűsíti az ablak és eszköz létrehozást</a:t>
            </a:r>
          </a:p>
          <a:p>
            <a:r>
              <a:rPr lang="hu-HU" dirty="0" smtClean="0"/>
              <a:t>Eseménykezelő függvényeket ad a felsorolt és további eseményekhez, </a:t>
            </a:r>
            <a:r>
              <a:rPr lang="hu-HU" dirty="0" smtClean="0"/>
              <a:t>mint például a </a:t>
            </a:r>
            <a:r>
              <a:rPr lang="hu-HU" dirty="0" smtClean="0"/>
              <a:t>rajzolás és új kép kezdete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DXUT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„Házi” objektumorientált keretrendszer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DXUT-re</a:t>
            </a:r>
            <a:r>
              <a:rPr lang="hu-HU" dirty="0" smtClean="0"/>
              <a:t> épül</a:t>
            </a:r>
          </a:p>
          <a:p>
            <a:r>
              <a:rPr lang="hu-HU" dirty="0" smtClean="0"/>
              <a:t>Fogadja annak minden eseményét</a:t>
            </a:r>
          </a:p>
          <a:p>
            <a:r>
              <a:rPr lang="hu-HU" dirty="0" smtClean="0"/>
              <a:t>Saját alkalmazás ebből származtatva készíthető</a:t>
            </a:r>
          </a:p>
          <a:p>
            <a:r>
              <a:rPr lang="hu-HU" dirty="0" smtClean="0"/>
              <a:t>A félév során a </a:t>
            </a:r>
            <a:r>
              <a:rPr lang="hu-HU" dirty="0" err="1" smtClean="0"/>
              <a:t>DirectX-es</a:t>
            </a:r>
            <a:r>
              <a:rPr lang="hu-HU" dirty="0" smtClean="0"/>
              <a:t> programokat ezzel készítjük az órákon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DXFrame</a:t>
            </a:r>
            <a:r>
              <a:rPr lang="hu-HU" dirty="0" smtClean="0"/>
              <a:t>[</a:t>
            </a:r>
            <a:r>
              <a:rPr lang="hu-HU" dirty="0" err="1" smtClean="0"/>
              <a:t>work</a:t>
            </a:r>
            <a:r>
              <a:rPr lang="hu-HU" dirty="0" smtClean="0"/>
              <a:t>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Mielőtt fojtatjuk</a:t>
            </a:r>
            <a:endParaRPr lang="en-US" dirty="0"/>
          </a:p>
        </p:txBody>
      </p:sp>
      <p:pic>
        <p:nvPicPr>
          <p:cNvPr id="4" name="nzm_Cascades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2030413"/>
            <a:ext cx="6096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en-US" sz="2400" noProof="1" smtClean="0"/>
              <a:t>onCreateDevice</a:t>
            </a:r>
            <a:endParaRPr lang="hu-HU" sz="2400" dirty="0" smtClean="0"/>
          </a:p>
          <a:p>
            <a:pPr marL="533400" indent="-533400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hu-HU" sz="2400" noProof="1" smtClean="0"/>
              <a:t>onResetDevice</a:t>
            </a:r>
            <a:endParaRPr lang="hu-HU" sz="2400" dirty="0" smtClean="0"/>
          </a:p>
          <a:p>
            <a:pPr marL="533400" indent="-533400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hu-HU" sz="2400" dirty="0" smtClean="0"/>
              <a:t>DXUT </a:t>
            </a:r>
            <a:r>
              <a:rPr lang="hu-HU" sz="2400" i="1" dirty="0" smtClean="0"/>
              <a:t>main </a:t>
            </a:r>
            <a:r>
              <a:rPr lang="hu-HU" sz="2400" i="1" dirty="0" err="1" smtClean="0"/>
              <a:t>loop</a:t>
            </a:r>
            <a:endParaRPr lang="hu-HU" sz="2400" i="1" dirty="0" smtClean="0"/>
          </a:p>
          <a:p>
            <a:pPr marL="804863" lvl="1" indent="-457200">
              <a:lnSpc>
                <a:spcPct val="80000"/>
              </a:lnSpc>
            </a:pPr>
            <a:r>
              <a:rPr lang="hu-HU" sz="2000" dirty="0" smtClean="0"/>
              <a:t>Futásközben</a:t>
            </a:r>
          </a:p>
          <a:p>
            <a:pPr marL="1333500" lvl="2" indent="-419100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hu-HU" sz="2000" noProof="1" smtClean="0"/>
              <a:t>onFrameMove</a:t>
            </a:r>
            <a:endParaRPr lang="hu-HU" sz="2000" dirty="0" smtClean="0"/>
          </a:p>
          <a:p>
            <a:pPr marL="1333500" lvl="2" indent="-419100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hu-HU" sz="2000" noProof="1" smtClean="0"/>
              <a:t>onFrameRender</a:t>
            </a:r>
            <a:endParaRPr lang="hu-HU" sz="2000" dirty="0" smtClean="0"/>
          </a:p>
          <a:p>
            <a:pPr marL="804863" lvl="1" indent="-457200">
              <a:lnSpc>
                <a:spcPct val="80000"/>
              </a:lnSpc>
            </a:pPr>
            <a:r>
              <a:rPr lang="hu-HU" sz="2000" dirty="0" smtClean="0"/>
              <a:t>Átméretezés, minimalizálás, ALT+TAB hatására</a:t>
            </a:r>
          </a:p>
          <a:p>
            <a:pPr marL="1333500" lvl="2" indent="-419100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hu-HU" sz="2000" noProof="1" smtClean="0"/>
              <a:t>onLostDevice</a:t>
            </a:r>
            <a:endParaRPr lang="hu-HU" sz="2000" dirty="0" smtClean="0"/>
          </a:p>
          <a:p>
            <a:pPr marL="1333500" lvl="2" indent="-419100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hu-HU" sz="2000" noProof="1" smtClean="0"/>
              <a:t>onResetDevice</a:t>
            </a:r>
            <a:endParaRPr lang="hu-HU" sz="2000" dirty="0" smtClean="0"/>
          </a:p>
          <a:p>
            <a:pPr marL="804863" lvl="1" indent="-457200">
              <a:lnSpc>
                <a:spcPct val="80000"/>
              </a:lnSpc>
            </a:pPr>
            <a:r>
              <a:rPr lang="hu-HU" sz="2000" dirty="0" smtClean="0"/>
              <a:t>Bármikor</a:t>
            </a:r>
          </a:p>
          <a:p>
            <a:pPr marL="1333500" lvl="2" indent="-419100">
              <a:lnSpc>
                <a:spcPct val="80000"/>
              </a:lnSpc>
            </a:pPr>
            <a:r>
              <a:rPr lang="hu-HU" sz="2000" noProof="1" smtClean="0"/>
              <a:t>msgProc</a:t>
            </a:r>
            <a:endParaRPr lang="hu-HU" sz="2000" dirty="0" smtClean="0"/>
          </a:p>
          <a:p>
            <a:pPr marL="1333500" lvl="2" indent="-419100">
              <a:lnSpc>
                <a:spcPct val="80000"/>
              </a:lnSpc>
            </a:pPr>
            <a:r>
              <a:rPr lang="hu-HU" sz="2000" noProof="1" smtClean="0"/>
              <a:t>keyboardProc</a:t>
            </a:r>
            <a:endParaRPr lang="hu-HU" sz="2000" dirty="0" smtClean="0"/>
          </a:p>
          <a:p>
            <a:pPr marL="1333500" lvl="2" indent="-419100">
              <a:lnSpc>
                <a:spcPct val="80000"/>
              </a:lnSpc>
            </a:pPr>
            <a:r>
              <a:rPr lang="hu-HU" sz="2000" noProof="1" smtClean="0"/>
              <a:t>mouseProc</a:t>
            </a:r>
            <a:endParaRPr lang="hu-HU" sz="2000" dirty="0" smtClean="0"/>
          </a:p>
          <a:p>
            <a:pPr marL="533400" indent="-533400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hu-HU" sz="2400" noProof="1" smtClean="0"/>
              <a:t>onLostDevice</a:t>
            </a:r>
            <a:endParaRPr lang="hu-HU" sz="2400" dirty="0" smtClean="0"/>
          </a:p>
          <a:p>
            <a:pPr marL="533400" indent="-533400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hu-HU" sz="2400" noProof="1" smtClean="0"/>
              <a:t>onDestroyDevice</a:t>
            </a:r>
            <a:endParaRPr lang="hu-HU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DXUT események és sorrendjük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noProof="1" smtClean="0"/>
              <a:t>onCreateDevice</a:t>
            </a:r>
            <a:endParaRPr lang="hu-HU" dirty="0" smtClean="0"/>
          </a:p>
          <a:p>
            <a:pPr lvl="1">
              <a:lnSpc>
                <a:spcPct val="90000"/>
              </a:lnSpc>
            </a:pPr>
            <a:r>
              <a:rPr lang="hu-HU" noProof="1" smtClean="0">
                <a:latin typeface="Courier New" pitchFamily="49" charset="0"/>
              </a:rPr>
              <a:t>D3DPOOL_MANAGED</a:t>
            </a:r>
            <a:r>
              <a:rPr lang="hu-HU" dirty="0" smtClean="0"/>
              <a:t> erőforrások létrehozása</a:t>
            </a:r>
          </a:p>
          <a:p>
            <a:pPr>
              <a:lnSpc>
                <a:spcPct val="90000"/>
              </a:lnSpc>
            </a:pPr>
            <a:r>
              <a:rPr lang="hu-HU" noProof="1" smtClean="0"/>
              <a:t>onDestroyDevice</a:t>
            </a:r>
            <a:endParaRPr lang="hu-HU" dirty="0" smtClean="0"/>
          </a:p>
          <a:p>
            <a:pPr lvl="1">
              <a:lnSpc>
                <a:spcPct val="90000"/>
              </a:lnSpc>
            </a:pPr>
            <a:r>
              <a:rPr lang="hu-HU" noProof="1" smtClean="0"/>
              <a:t>onCreateDevice</a:t>
            </a:r>
            <a:r>
              <a:rPr lang="hu-HU" dirty="0" err="1" smtClean="0"/>
              <a:t>-ban</a:t>
            </a:r>
            <a:r>
              <a:rPr lang="hu-HU" dirty="0" smtClean="0"/>
              <a:t> létrehozott erőforrások felszabadítása</a:t>
            </a:r>
          </a:p>
          <a:p>
            <a:pPr>
              <a:lnSpc>
                <a:spcPct val="90000"/>
              </a:lnSpc>
            </a:pPr>
            <a:r>
              <a:rPr lang="hu-HU" noProof="1" smtClean="0"/>
              <a:t>onResetDevice</a:t>
            </a:r>
            <a:endParaRPr lang="hu-HU" dirty="0" smtClean="0"/>
          </a:p>
          <a:p>
            <a:pPr lvl="1">
              <a:lnSpc>
                <a:spcPct val="90000"/>
              </a:lnSpc>
            </a:pPr>
            <a:r>
              <a:rPr lang="hu-HU" noProof="1" smtClean="0">
                <a:latin typeface="Courier New" pitchFamily="49" charset="0"/>
              </a:rPr>
              <a:t>D3DPOOL_DEFAULT</a:t>
            </a:r>
            <a:r>
              <a:rPr lang="hu-HU" dirty="0" smtClean="0"/>
              <a:t> erőforrások létrehozása</a:t>
            </a:r>
          </a:p>
          <a:p>
            <a:pPr>
              <a:lnSpc>
                <a:spcPct val="90000"/>
              </a:lnSpc>
            </a:pPr>
            <a:r>
              <a:rPr lang="hu-HU" noProof="1" smtClean="0"/>
              <a:t>onLostDevice</a:t>
            </a:r>
            <a:endParaRPr lang="hu-HU" dirty="0" smtClean="0"/>
          </a:p>
          <a:p>
            <a:pPr lvl="1">
              <a:lnSpc>
                <a:spcPct val="90000"/>
              </a:lnSpc>
            </a:pPr>
            <a:r>
              <a:rPr lang="hu-HU" noProof="1" smtClean="0"/>
              <a:t>onCreateDevice</a:t>
            </a:r>
            <a:r>
              <a:rPr lang="hu-HU" dirty="0" smtClean="0"/>
              <a:t> </a:t>
            </a:r>
            <a:r>
              <a:rPr lang="hu-HU" dirty="0" err="1" smtClean="0"/>
              <a:t>-ban</a:t>
            </a:r>
            <a:r>
              <a:rPr lang="hu-HU" dirty="0" smtClean="0"/>
              <a:t> létrehozott erőforrások felszabadítása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Mit, mikor?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 smtClean="0"/>
              <a:t>onFrameMove</a:t>
            </a:r>
            <a:endParaRPr lang="hu-HU" dirty="0" smtClean="0"/>
          </a:p>
          <a:p>
            <a:pPr lvl="1"/>
            <a:r>
              <a:rPr lang="hu-HU" dirty="0" smtClean="0"/>
              <a:t>Logikai feladatok (számítás, file-kezelés, kommunikáció, stb.)</a:t>
            </a:r>
            <a:r>
              <a:rPr lang="en-US" dirty="0" smtClean="0"/>
              <a:t> </a:t>
            </a:r>
            <a:endParaRPr lang="hu-HU" dirty="0" smtClean="0"/>
          </a:p>
          <a:p>
            <a:r>
              <a:rPr lang="hu-HU" noProof="1" smtClean="0"/>
              <a:t>onFrameRender</a:t>
            </a:r>
            <a:endParaRPr lang="hu-HU" dirty="0" smtClean="0"/>
          </a:p>
          <a:p>
            <a:pPr lvl="1"/>
            <a:r>
              <a:rPr lang="hu-HU" dirty="0" smtClean="0"/>
              <a:t>Rajzolás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Mit, mikor?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 smtClean="0"/>
              <a:t>keyboardProc</a:t>
            </a:r>
            <a:endParaRPr lang="hu-HU" dirty="0" smtClean="0"/>
          </a:p>
          <a:p>
            <a:pPr lvl="1"/>
            <a:r>
              <a:rPr lang="hu-HU" dirty="0" smtClean="0"/>
              <a:t>Billentyűzet kezelés</a:t>
            </a:r>
            <a:r>
              <a:rPr lang="en-US" dirty="0" smtClean="0"/>
              <a:t> </a:t>
            </a:r>
            <a:endParaRPr lang="hu-HU" dirty="0" smtClean="0"/>
          </a:p>
          <a:p>
            <a:r>
              <a:rPr lang="hu-HU" noProof="1" smtClean="0"/>
              <a:t>mouseProc</a:t>
            </a:r>
            <a:endParaRPr lang="hu-HU" dirty="0" smtClean="0"/>
          </a:p>
          <a:p>
            <a:pPr lvl="1"/>
            <a:r>
              <a:rPr lang="hu-HU" dirty="0" smtClean="0"/>
              <a:t>Egér kezelés</a:t>
            </a:r>
          </a:p>
          <a:p>
            <a:r>
              <a:rPr lang="hu-HU" noProof="1" smtClean="0"/>
              <a:t>msgProc</a:t>
            </a:r>
            <a:endParaRPr lang="hu-HU" dirty="0" smtClean="0"/>
          </a:p>
          <a:p>
            <a:pPr lvl="1"/>
            <a:r>
              <a:rPr lang="hu-HU" dirty="0" smtClean="0"/>
              <a:t>Bármilyen </a:t>
            </a:r>
            <a:r>
              <a:rPr lang="hu-HU" dirty="0" err="1" smtClean="0"/>
              <a:t>Windows-os</a:t>
            </a:r>
            <a:r>
              <a:rPr lang="hu-HU" dirty="0" smtClean="0"/>
              <a:t> üzenet kezelése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Mit, mikor?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DXFR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517525"/>
            <a:ext cx="8993188" cy="577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 2" pitchFamily="18" charset="2"/>
              <a:buAutoNum type="arabicPeriod"/>
            </a:pPr>
            <a:r>
              <a:rPr lang="hu-HU" dirty="0" smtClean="0"/>
              <a:t>Saját osztály leszármaztatása</a:t>
            </a:r>
          </a:p>
          <a:p>
            <a:pPr marL="533400" indent="-533400">
              <a:buFont typeface="Wingdings 2" pitchFamily="18" charset="2"/>
              <a:buAutoNum type="arabicPeriod"/>
            </a:pPr>
            <a:r>
              <a:rPr lang="hu-HU" dirty="0" smtClean="0"/>
              <a:t>Használt metódusok felüldefiniálása</a:t>
            </a:r>
          </a:p>
          <a:p>
            <a:pPr marL="533400" indent="-533400">
              <a:buFont typeface="Wingdings 2" pitchFamily="18" charset="2"/>
              <a:buAutoNum type="arabicPeriod"/>
            </a:pPr>
            <a:r>
              <a:rPr lang="hu-HU" dirty="0" err="1" smtClean="0"/>
              <a:t>Header</a:t>
            </a:r>
            <a:r>
              <a:rPr lang="hu-HU" dirty="0" smtClean="0"/>
              <a:t> </a:t>
            </a:r>
            <a:r>
              <a:rPr lang="hu-HU" dirty="0" err="1" smtClean="0"/>
              <a:t>include-olása</a:t>
            </a:r>
            <a:r>
              <a:rPr lang="hu-HU" dirty="0" smtClean="0"/>
              <a:t> az </a:t>
            </a:r>
            <a:r>
              <a:rPr lang="hu-HU" dirty="0" err="1" smtClean="0">
                <a:latin typeface="Courier New" pitchFamily="49" charset="0"/>
              </a:rPr>
              <a:t>EmptyProject.cpp</a:t>
            </a:r>
            <a:r>
              <a:rPr lang="hu-HU" dirty="0" err="1" smtClean="0"/>
              <a:t>-be</a:t>
            </a:r>
            <a:endParaRPr lang="hu-HU" dirty="0" smtClean="0"/>
          </a:p>
          <a:p>
            <a:pPr marL="914400" lvl="1" indent="-457200">
              <a:buFont typeface="Wingdings 2" pitchFamily="18" charset="2"/>
              <a:buChar char=""/>
            </a:pPr>
            <a:r>
              <a:rPr lang="en-US" dirty="0" smtClean="0">
                <a:latin typeface="Courier New" pitchFamily="49" charset="0"/>
              </a:rPr>
              <a:t>#include </a:t>
            </a:r>
            <a:r>
              <a:rPr lang="hu-HU" dirty="0" smtClean="0">
                <a:latin typeface="Courier New" pitchFamily="49" charset="0"/>
              </a:rPr>
              <a:t>”</a:t>
            </a:r>
            <a:r>
              <a:rPr lang="en-US" dirty="0" smtClean="0">
                <a:latin typeface="Courier New" pitchFamily="49" charset="0"/>
              </a:rPr>
              <a:t>Sample1.hpp</a:t>
            </a:r>
            <a:r>
              <a:rPr lang="hu-HU" dirty="0" smtClean="0">
                <a:latin typeface="Courier New" pitchFamily="49" charset="0"/>
              </a:rPr>
              <a:t>”</a:t>
            </a:r>
            <a:endParaRPr lang="en-US" dirty="0" smtClean="0">
              <a:latin typeface="Courier New" pitchFamily="49" charset="0"/>
            </a:endParaRPr>
          </a:p>
          <a:p>
            <a:pPr marL="533400" indent="-533400">
              <a:buFont typeface="Wingdings 2" pitchFamily="18" charset="2"/>
              <a:buAutoNum type="arabicPeriod"/>
            </a:pPr>
            <a:r>
              <a:rPr lang="hu-HU" dirty="0" smtClean="0"/>
              <a:t>Objektum létrehozása </a:t>
            </a:r>
            <a:r>
              <a:rPr lang="hu-HU" dirty="0" err="1" smtClean="0">
                <a:latin typeface="Courier New" pitchFamily="49" charset="0"/>
              </a:rPr>
              <a:t>WinMain</a:t>
            </a:r>
            <a:r>
              <a:rPr lang="hu-HU" dirty="0" err="1" smtClean="0"/>
              <a:t>-ben</a:t>
            </a:r>
            <a:endParaRPr lang="hu-HU" dirty="0" smtClean="0"/>
          </a:p>
          <a:p>
            <a:pPr marL="914400" lvl="1" indent="-457200">
              <a:buFont typeface="Wingdings 2" pitchFamily="18" charset="2"/>
              <a:buChar char=""/>
            </a:pPr>
            <a:r>
              <a:rPr lang="hu-HU" noProof="1" smtClean="0">
                <a:latin typeface="Courier New" pitchFamily="49" charset="0"/>
              </a:rPr>
              <a:t>myFrameWork = new Sample1();</a:t>
            </a:r>
            <a:endParaRPr lang="en-US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DXFrame</a:t>
            </a:r>
            <a:r>
              <a:rPr lang="hu-HU" dirty="0" smtClean="0"/>
              <a:t> használata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DirectX egy alacsonyszintű API gyűjtemény</a:t>
            </a:r>
          </a:p>
          <a:p>
            <a:r>
              <a:rPr lang="hu-HU" dirty="0" smtClean="0"/>
              <a:t>Multimédiás alkalmazások futtatására, írására szolgál</a:t>
            </a:r>
          </a:p>
          <a:p>
            <a:r>
              <a:rPr lang="hu-HU" dirty="0" smtClean="0"/>
              <a:t>Részei</a:t>
            </a:r>
          </a:p>
          <a:p>
            <a:pPr lvl="1"/>
            <a:r>
              <a:rPr lang="hu-HU" dirty="0" smtClean="0"/>
              <a:t>DirectX </a:t>
            </a:r>
            <a:r>
              <a:rPr lang="hu-HU" dirty="0" err="1" smtClean="0"/>
              <a:t>Audio</a:t>
            </a:r>
            <a:endParaRPr lang="hu-HU" dirty="0" smtClean="0"/>
          </a:p>
          <a:p>
            <a:pPr lvl="1"/>
            <a:r>
              <a:rPr lang="hu-HU" dirty="0" smtClean="0"/>
              <a:t>DirectX </a:t>
            </a:r>
            <a:r>
              <a:rPr lang="hu-HU" dirty="0" err="1" smtClean="0"/>
              <a:t>Graphics</a:t>
            </a:r>
            <a:endParaRPr lang="hu-HU" dirty="0" smtClean="0"/>
          </a:p>
          <a:p>
            <a:pPr lvl="1"/>
            <a:r>
              <a:rPr lang="hu-HU" dirty="0" smtClean="0"/>
              <a:t>DirectX Input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 smtClean="0">
                <a:latin typeface="Courier New" pitchFamily="49" charset="0"/>
              </a:rPr>
              <a:t>DXFrame(const WCHAR *windowTitle, int width, int height, bool windowed)</a:t>
            </a:r>
            <a:endParaRPr lang="en-US" dirty="0" smtClean="0">
              <a:latin typeface="Courier New" pitchFamily="49" charset="0"/>
            </a:endParaRPr>
          </a:p>
          <a:p>
            <a:r>
              <a:rPr lang="hu-HU" dirty="0" smtClean="0"/>
              <a:t>Minden</a:t>
            </a:r>
            <a:r>
              <a:rPr lang="en-US" dirty="0" smtClean="0"/>
              <a:t> </a:t>
            </a:r>
            <a:r>
              <a:rPr lang="hu-HU" dirty="0" smtClean="0"/>
              <a:t>paraméternek van </a:t>
            </a:r>
            <a:r>
              <a:rPr lang="hu-HU" dirty="0" err="1" smtClean="0"/>
              <a:t>default</a:t>
            </a:r>
            <a:r>
              <a:rPr lang="hu-HU" dirty="0" smtClean="0"/>
              <a:t> értéke</a:t>
            </a:r>
          </a:p>
          <a:p>
            <a:r>
              <a:rPr lang="hu-HU" dirty="0" smtClean="0"/>
              <a:t>Leszármazott konstruktora megadhat más értékeket is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Konstruktor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538867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Rajzolás </a:t>
            </a:r>
            <a:r>
              <a:rPr lang="hu-HU" dirty="0" err="1" smtClean="0"/>
              <a:t>DirectX-szel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3323772" y="1988456"/>
            <a:ext cx="2685143" cy="2772229"/>
          </a:xfrm>
          <a:prstGeom prst="triangle">
            <a:avLst/>
          </a:prstGeom>
          <a:effectLst>
            <a:reflection blurRad="6350" stA="50000" endA="300" endPos="55000" dir="5400000" sy="-100000" algn="bl" rotWithShape="0"/>
          </a:effectLst>
          <a:scene3d>
            <a:camera prst="perspectiveHeroicExtremeRightFacing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hu-HU" dirty="0" smtClean="0"/>
          </a:p>
          <a:p>
            <a:pPr algn="ctr">
              <a:buFont typeface="Wingdings 2" pitchFamily="18" charset="2"/>
              <a:buNone/>
            </a:pPr>
            <a:endParaRPr lang="hu-HU" dirty="0" smtClean="0"/>
          </a:p>
          <a:p>
            <a:pPr algn="ctr">
              <a:buFont typeface="Wingdings 2" pitchFamily="18" charset="2"/>
              <a:buNone/>
            </a:pPr>
            <a:endParaRPr lang="hu-HU" dirty="0" smtClean="0"/>
          </a:p>
          <a:p>
            <a:pPr algn="ctr">
              <a:buFont typeface="Wingdings 2" pitchFamily="18" charset="2"/>
              <a:buNone/>
            </a:pPr>
            <a:endParaRPr lang="hu-HU" dirty="0" smtClean="0"/>
          </a:p>
          <a:p>
            <a:pPr algn="ctr">
              <a:buFont typeface="Wingdings 2" pitchFamily="18" charset="2"/>
              <a:buNone/>
            </a:pPr>
            <a:r>
              <a:rPr lang="hu-HU" dirty="0" smtClean="0"/>
              <a:t>Rajzoljunk ki egy háromszöget a képernyőre!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feladat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66928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400" dirty="0" smtClean="0"/>
              <a:t>Szerkezet</a:t>
            </a:r>
          </a:p>
          <a:p>
            <a:pPr lvl="1">
              <a:lnSpc>
                <a:spcPct val="90000"/>
              </a:lnSpc>
            </a:pPr>
            <a:r>
              <a:rPr lang="hu-HU" sz="2000" dirty="0" smtClean="0"/>
              <a:t>Új osztály származtatása a </a:t>
            </a:r>
            <a:r>
              <a:rPr lang="hu-HU" sz="2000" dirty="0" err="1" smtClean="0"/>
              <a:t>DXFrame-ből</a:t>
            </a:r>
            <a:endParaRPr lang="hu-HU" sz="2000" dirty="0" smtClean="0"/>
          </a:p>
          <a:p>
            <a:pPr lvl="1">
              <a:lnSpc>
                <a:spcPct val="90000"/>
              </a:lnSpc>
            </a:pPr>
            <a:r>
              <a:rPr lang="hu-HU" sz="2000" dirty="0" smtClean="0"/>
              <a:t>Használt metódusok felüldefiniálása</a:t>
            </a:r>
          </a:p>
          <a:p>
            <a:pPr lvl="1">
              <a:lnSpc>
                <a:spcPct val="90000"/>
              </a:lnSpc>
            </a:pPr>
            <a:r>
              <a:rPr lang="hu-HU" sz="2000" dirty="0" smtClean="0"/>
              <a:t>Csúcspont formátum (FVF) meghatározása</a:t>
            </a:r>
          </a:p>
          <a:p>
            <a:pPr marL="566928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400" dirty="0" smtClean="0"/>
              <a:t>Inicializálás</a:t>
            </a:r>
          </a:p>
          <a:p>
            <a:pPr lvl="1">
              <a:lnSpc>
                <a:spcPct val="90000"/>
              </a:lnSpc>
            </a:pPr>
            <a:r>
              <a:rPr lang="hu-HU" sz="2000" dirty="0" smtClean="0"/>
              <a:t>Csúcspont adatok megadása</a:t>
            </a:r>
          </a:p>
          <a:p>
            <a:pPr lvl="1">
              <a:lnSpc>
                <a:spcPct val="90000"/>
              </a:lnSpc>
            </a:pPr>
            <a:r>
              <a:rPr lang="hu-HU" sz="2000" dirty="0" err="1" smtClean="0"/>
              <a:t>VertexBuffer</a:t>
            </a:r>
            <a:r>
              <a:rPr lang="hu-HU" sz="2000" dirty="0" smtClean="0"/>
              <a:t> létrehozása</a:t>
            </a:r>
          </a:p>
          <a:p>
            <a:pPr lvl="1">
              <a:lnSpc>
                <a:spcPct val="90000"/>
              </a:lnSpc>
            </a:pPr>
            <a:r>
              <a:rPr lang="hu-HU" sz="2000" dirty="0" err="1" smtClean="0"/>
              <a:t>VertexBuffer</a:t>
            </a:r>
            <a:r>
              <a:rPr lang="hu-HU" sz="2000" dirty="0" smtClean="0"/>
              <a:t> feltöltése</a:t>
            </a:r>
          </a:p>
          <a:p>
            <a:pPr marL="566928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400" dirty="0" smtClean="0"/>
              <a:t>Rajzolás</a:t>
            </a:r>
          </a:p>
          <a:p>
            <a:pPr lvl="1">
              <a:lnSpc>
                <a:spcPct val="90000"/>
              </a:lnSpc>
            </a:pPr>
            <a:r>
              <a:rPr lang="hu-HU" sz="2000" dirty="0" smtClean="0"/>
              <a:t>Képernyőtörlés</a:t>
            </a:r>
          </a:p>
          <a:p>
            <a:pPr lvl="1">
              <a:lnSpc>
                <a:spcPct val="90000"/>
              </a:lnSpc>
            </a:pPr>
            <a:r>
              <a:rPr lang="hu-HU" sz="2000" dirty="0" smtClean="0"/>
              <a:t>Formátum megadása</a:t>
            </a:r>
          </a:p>
          <a:p>
            <a:pPr lvl="1">
              <a:lnSpc>
                <a:spcPct val="90000"/>
              </a:lnSpc>
            </a:pPr>
            <a:r>
              <a:rPr lang="hu-HU" sz="2000" dirty="0" err="1" smtClean="0"/>
              <a:t>VertexBuffer</a:t>
            </a:r>
            <a:r>
              <a:rPr lang="hu-HU" sz="2000" dirty="0" smtClean="0"/>
              <a:t> kiválasztása</a:t>
            </a:r>
          </a:p>
          <a:p>
            <a:pPr lvl="1">
              <a:lnSpc>
                <a:spcPct val="90000"/>
              </a:lnSpc>
            </a:pPr>
            <a:r>
              <a:rPr lang="hu-HU" sz="2000" dirty="0" smtClean="0"/>
              <a:t>Rajzolás</a:t>
            </a:r>
          </a:p>
          <a:p>
            <a:pPr marL="566928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400" dirty="0" smtClean="0"/>
              <a:t>Takarítás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Lépések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 smtClean="0">
                <a:latin typeface="Courier New" pitchFamily="49" charset="0"/>
              </a:rPr>
              <a:t>HRESULT onCreateDevice();</a:t>
            </a:r>
          </a:p>
          <a:p>
            <a:r>
              <a:rPr lang="en-US" noProof="1" smtClean="0">
                <a:latin typeface="Courier New" pitchFamily="49" charset="0"/>
              </a:rPr>
              <a:t>void onDestroyDevice();</a:t>
            </a:r>
            <a:endParaRPr lang="hu-HU" dirty="0" smtClean="0">
              <a:latin typeface="Courier New" pitchFamily="49" charset="0"/>
            </a:endParaRPr>
          </a:p>
          <a:p>
            <a:r>
              <a:rPr lang="hu-HU" dirty="0" smtClean="0"/>
              <a:t>Ezt a kettőt mindig együtt használjuk!</a:t>
            </a:r>
          </a:p>
          <a:p>
            <a:endParaRPr lang="hu-HU" noProof="1" smtClean="0"/>
          </a:p>
          <a:p>
            <a:r>
              <a:rPr lang="hu-HU" noProof="1" smtClean="0">
                <a:latin typeface="Courier New" pitchFamily="49" charset="0"/>
              </a:rPr>
              <a:t>void onFrameMove( double fTime, float fElapsedTime );</a:t>
            </a:r>
          </a:p>
          <a:p>
            <a:r>
              <a:rPr lang="hu-HU" noProof="1" smtClean="0">
                <a:latin typeface="Courier New" pitchFamily="49" charset="0"/>
              </a:rPr>
              <a:t>void onFrameRender( double fTime, float fElapsedTime );</a:t>
            </a:r>
          </a:p>
          <a:p>
            <a:endParaRPr lang="en-US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Saját eseménykezelők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Milyen adatokat akarunk tárolni a csúcspontok mellet?</a:t>
            </a:r>
          </a:p>
          <a:p>
            <a:pPr lvl="1"/>
            <a:r>
              <a:rPr lang="hu-HU" dirty="0" smtClean="0"/>
              <a:t>Pozíciót mindenképpen: </a:t>
            </a:r>
            <a:r>
              <a:rPr lang="hu-HU" noProof="1" smtClean="0"/>
              <a:t>D3DFVF_XYZ</a:t>
            </a:r>
            <a:endParaRPr lang="hu-HU" dirty="0" smtClean="0"/>
          </a:p>
          <a:p>
            <a:pPr lvl="1"/>
            <a:r>
              <a:rPr lang="hu-HU" dirty="0" smtClean="0"/>
              <a:t>Szín adatokat: </a:t>
            </a:r>
            <a:r>
              <a:rPr lang="hu-HU" noProof="1" smtClean="0"/>
              <a:t>D3DFVF_DIFFUSE</a:t>
            </a:r>
            <a:r>
              <a:rPr lang="hu-HU" dirty="0" smtClean="0"/>
              <a:t>, </a:t>
            </a:r>
            <a:r>
              <a:rPr lang="hu-HU" noProof="1" smtClean="0"/>
              <a:t>D3DFVF_SPECULAR</a:t>
            </a:r>
            <a:endParaRPr lang="hu-HU" dirty="0" smtClean="0"/>
          </a:p>
          <a:p>
            <a:pPr lvl="1"/>
            <a:r>
              <a:rPr lang="hu-HU" dirty="0" smtClean="0"/>
              <a:t>Normál vektort: </a:t>
            </a:r>
            <a:r>
              <a:rPr lang="hu-HU" noProof="1" smtClean="0"/>
              <a:t>D3DFVF_NORMAL</a:t>
            </a:r>
            <a:endParaRPr lang="hu-HU" dirty="0" smtClean="0"/>
          </a:p>
          <a:p>
            <a:pPr lvl="1"/>
            <a:r>
              <a:rPr lang="hu-HU" dirty="0" smtClean="0"/>
              <a:t>Textúra koordinátákat: </a:t>
            </a:r>
            <a:r>
              <a:rPr lang="hu-HU" noProof="1" smtClean="0"/>
              <a:t>D3DFVF_TEX1</a:t>
            </a:r>
            <a:r>
              <a:rPr lang="hu-HU" dirty="0" smtClean="0"/>
              <a:t>, ...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Flexible</a:t>
            </a:r>
            <a:r>
              <a:rPr lang="hu-HU" dirty="0" smtClean="0"/>
              <a:t> </a:t>
            </a:r>
            <a:r>
              <a:rPr lang="hu-HU" dirty="0" err="1" smtClean="0"/>
              <a:t>Vertex</a:t>
            </a:r>
            <a:r>
              <a:rPr lang="hu-HU" dirty="0" smtClean="0"/>
              <a:t> </a:t>
            </a:r>
            <a:r>
              <a:rPr lang="hu-HU" dirty="0" err="1" smtClean="0"/>
              <a:t>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FVF leíró:</a:t>
            </a:r>
          </a:p>
          <a:p>
            <a:pPr lvl="1" algn="ctr">
              <a:buFont typeface="Verdana" pitchFamily="34" charset="0"/>
              <a:buNone/>
            </a:pPr>
            <a:r>
              <a:rPr lang="hu-HU" b="1" noProof="1" smtClean="0">
                <a:latin typeface="Courier New" pitchFamily="49" charset="0"/>
              </a:rPr>
              <a:t>enum {FVF = D3DFVF_XYZ | D3DFVF_DIFFUSE};</a:t>
            </a:r>
            <a:endParaRPr lang="hu-HU" b="1" dirty="0" smtClean="0">
              <a:latin typeface="Courier New" pitchFamily="49" charset="0"/>
            </a:endParaRPr>
          </a:p>
          <a:p>
            <a:r>
              <a:rPr lang="hu-HU" dirty="0" smtClean="0"/>
              <a:t>FVF struktúra</a:t>
            </a:r>
          </a:p>
          <a:p>
            <a:pPr lvl="1">
              <a:buFont typeface="Verdana" pitchFamily="34" charset="0"/>
              <a:buNone/>
            </a:pPr>
            <a:r>
              <a:rPr lang="hu-HU" b="1" noProof="1" smtClean="0">
                <a:latin typeface="Courier New" pitchFamily="49" charset="0"/>
              </a:rPr>
              <a:t>struct VERTEXFORMAT</a:t>
            </a:r>
          </a:p>
          <a:p>
            <a:pPr lvl="1">
              <a:buFont typeface="Verdana" pitchFamily="34" charset="0"/>
              <a:buNone/>
            </a:pPr>
            <a:r>
              <a:rPr lang="hu-HU" b="1" noProof="1" smtClean="0">
                <a:latin typeface="Courier New" pitchFamily="49" charset="0"/>
              </a:rPr>
              <a:t>{</a:t>
            </a:r>
          </a:p>
          <a:p>
            <a:pPr lvl="1">
              <a:buFont typeface="Verdana" pitchFamily="34" charset="0"/>
              <a:buNone/>
            </a:pPr>
            <a:r>
              <a:rPr lang="hu-HU" b="1" noProof="1" smtClean="0">
                <a:latin typeface="Courier New" pitchFamily="49" charset="0"/>
              </a:rPr>
              <a:t>	D3DXVECTOR3 v;</a:t>
            </a:r>
          </a:p>
          <a:p>
            <a:pPr lvl="1">
              <a:buFont typeface="Verdana" pitchFamily="34" charset="0"/>
              <a:buNone/>
            </a:pPr>
            <a:r>
              <a:rPr lang="hu-HU" b="1" noProof="1" smtClean="0">
                <a:latin typeface="Courier New" pitchFamily="49" charset="0"/>
              </a:rPr>
              <a:t>	D3DCOLOR col;</a:t>
            </a:r>
          </a:p>
          <a:p>
            <a:pPr lvl="1">
              <a:buFont typeface="Verdana" pitchFamily="34" charset="0"/>
              <a:buNone/>
            </a:pPr>
            <a:r>
              <a:rPr lang="hu-HU" b="1" noProof="1" smtClean="0">
                <a:latin typeface="Courier New" pitchFamily="49" charset="0"/>
              </a:rPr>
              <a:t>};</a:t>
            </a:r>
            <a:endParaRPr lang="hu-HU" b="1" dirty="0" smtClean="0">
              <a:latin typeface="Courier New" pitchFamily="49" charset="0"/>
            </a:endParaRPr>
          </a:p>
          <a:p>
            <a:endParaRPr lang="en-US" b="1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FVF megadása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b="1" noProof="1" smtClean="0">
                <a:latin typeface="Courier New" pitchFamily="49" charset="0"/>
              </a:rPr>
              <a:t>VERTEXFORMAT vs[3];</a:t>
            </a:r>
          </a:p>
          <a:p>
            <a:pPr>
              <a:buFont typeface="Wingdings 2" pitchFamily="18" charset="2"/>
              <a:buNone/>
            </a:pPr>
            <a:endParaRPr lang="en-US" b="1" noProof="1" smtClean="0">
              <a:latin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b="1" noProof="1" smtClean="0">
                <a:latin typeface="Courier New" pitchFamily="49" charset="0"/>
              </a:rPr>
              <a:t>vs[0].v = D3DXVECTOR3(0,0.5f,0);</a:t>
            </a:r>
          </a:p>
          <a:p>
            <a:pPr>
              <a:buFont typeface="Wingdings 2" pitchFamily="18" charset="2"/>
              <a:buNone/>
            </a:pPr>
            <a:r>
              <a:rPr lang="en-US" b="1" noProof="1" smtClean="0">
                <a:latin typeface="Courier New" pitchFamily="49" charset="0"/>
              </a:rPr>
              <a:t>vs[1].v = D3DXVECTOR3( 0.5f,-0.5f,0);</a:t>
            </a:r>
          </a:p>
          <a:p>
            <a:pPr>
              <a:buFont typeface="Wingdings 2" pitchFamily="18" charset="2"/>
              <a:buNone/>
            </a:pPr>
            <a:r>
              <a:rPr lang="en-US" b="1" noProof="1" smtClean="0">
                <a:latin typeface="Courier New" pitchFamily="49" charset="0"/>
              </a:rPr>
              <a:t>vs[2].v = D3DXVECTOR3(-0.5f,-0.5f,0);</a:t>
            </a:r>
          </a:p>
          <a:p>
            <a:pPr>
              <a:buFont typeface="Wingdings 2" pitchFamily="18" charset="2"/>
              <a:buNone/>
            </a:pPr>
            <a:endParaRPr lang="en-US" b="1" noProof="1" smtClean="0">
              <a:latin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b="1" noProof="1" smtClean="0">
                <a:latin typeface="Courier New" pitchFamily="49" charset="0"/>
              </a:rPr>
              <a:t>vs[0].col = vs[1].col = vs[2].col =  D3DXCOLOR(0.5f, 0.6f</a:t>
            </a:r>
            <a:r>
              <a:rPr lang="en-US" b="1" noProof="1" smtClean="0">
                <a:latin typeface="Courier New" pitchFamily="49" charset="0"/>
              </a:rPr>
              <a:t>, </a:t>
            </a:r>
            <a:r>
              <a:rPr lang="hu-HU" b="1" noProof="1" smtClean="0">
                <a:latin typeface="Courier New" pitchFamily="49" charset="0"/>
              </a:rPr>
              <a:t>0</a:t>
            </a:r>
            <a:r>
              <a:rPr lang="en-US" b="1" noProof="1" smtClean="0">
                <a:latin typeface="Courier New" pitchFamily="49" charset="0"/>
              </a:rPr>
              <a:t>.0f</a:t>
            </a:r>
            <a:r>
              <a:rPr lang="en-US" b="1" noProof="1" smtClean="0">
                <a:latin typeface="Courier New" pitchFamily="49" charset="0"/>
              </a:rPr>
              <a:t>, 1);</a:t>
            </a:r>
          </a:p>
          <a:p>
            <a:endParaRPr lang="en-US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Csúcspontok adatainak megadása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Új osztály-adattag:</a:t>
            </a:r>
            <a:endParaRPr lang="hu-HU" dirty="0" smtClean="0"/>
          </a:p>
          <a:p>
            <a:pPr>
              <a:buNone/>
            </a:pPr>
            <a:r>
              <a:rPr lang="en-US" b="1" noProof="1" smtClean="0">
                <a:latin typeface="Courier New" pitchFamily="49" charset="0"/>
              </a:rPr>
              <a:t>LPDIRECT3DVERTEXBUFFER9 _vbuffer;</a:t>
            </a:r>
            <a:endParaRPr lang="hu-HU" b="1" noProof="1" smtClean="0">
              <a:latin typeface="Courier New" pitchFamily="49" charset="0"/>
            </a:endParaRPr>
          </a:p>
          <a:p>
            <a:pPr>
              <a:buFont typeface="Wingdings 2" pitchFamily="18" charset="2"/>
              <a:buNone/>
            </a:pPr>
            <a:endParaRPr lang="hu-HU" b="1" noProof="1" smtClean="0">
              <a:latin typeface="Courier New" pitchFamily="49" charset="0"/>
            </a:endParaRPr>
          </a:p>
          <a:p>
            <a:r>
              <a:rPr lang="en-US" b="1" noProof="1" smtClean="0">
                <a:latin typeface="Courier New" pitchFamily="49" charset="0"/>
              </a:rPr>
              <a:t>onCreateDevice</a:t>
            </a:r>
            <a:r>
              <a:rPr lang="hu-HU" b="1" noProof="1" smtClean="0">
                <a:latin typeface="Courier New" pitchFamily="49" charset="0"/>
              </a:rPr>
              <a:t>()</a:t>
            </a:r>
            <a:r>
              <a:rPr lang="en-US" dirty="0" smtClean="0"/>
              <a:t> </a:t>
            </a:r>
            <a:r>
              <a:rPr lang="hu-HU" dirty="0" err="1" smtClean="0"/>
              <a:t>-ba</a:t>
            </a:r>
            <a:r>
              <a:rPr lang="hu-HU" dirty="0" smtClean="0"/>
              <a:t>:</a:t>
            </a:r>
            <a:endParaRPr lang="hu-HU" b="1" noProof="1" smtClean="0">
              <a:latin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b="1" noProof="1" smtClean="0">
                <a:latin typeface="Courier New" pitchFamily="49" charset="0"/>
              </a:rPr>
              <a:t>HRESULT </a:t>
            </a:r>
            <a:r>
              <a:rPr lang="en-US" b="1" noProof="1" smtClean="0">
                <a:latin typeface="Courier New" pitchFamily="49" charset="0"/>
              </a:rPr>
              <a:t>hr;</a:t>
            </a:r>
          </a:p>
          <a:p>
            <a:pPr>
              <a:buFont typeface="Wingdings 2" pitchFamily="18" charset="2"/>
              <a:buNone/>
            </a:pPr>
            <a:endParaRPr lang="en-US" b="1" noProof="1" smtClean="0">
              <a:latin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b="1" noProof="1" smtClean="0">
                <a:latin typeface="Courier New" pitchFamily="49" charset="0"/>
              </a:rPr>
              <a:t>V( _device-&gt;CreateVertexBuffer(</a:t>
            </a:r>
            <a:endParaRPr lang="hu-HU" b="1" dirty="0" smtClean="0">
              <a:latin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hu-HU" b="1" noProof="1" smtClean="0">
                <a:latin typeface="Courier New" pitchFamily="49" charset="0"/>
              </a:rPr>
              <a:t>sizeof(VERTEXFORMAT) * 3, 0, FVF,</a:t>
            </a:r>
          </a:p>
          <a:p>
            <a:pPr>
              <a:buFont typeface="Wingdings 2" pitchFamily="18" charset="2"/>
              <a:buNone/>
            </a:pPr>
            <a:r>
              <a:rPr lang="hu-HU" b="1" noProof="1" smtClean="0">
                <a:latin typeface="Courier New" pitchFamily="49" charset="0"/>
              </a:rPr>
              <a:t>		D3DPOOL_MANAGED, &amp;_vbuffer, </a:t>
            </a:r>
            <a:r>
              <a:rPr lang="hu-HU" b="1" noProof="1" smtClean="0">
                <a:latin typeface="Courier New" pitchFamily="49" charset="0"/>
              </a:rPr>
              <a:t>0</a:t>
            </a:r>
            <a:r>
              <a:rPr lang="hu-HU" b="1" noProof="1" smtClean="0">
                <a:latin typeface="Courier New" pitchFamily="49" charset="0"/>
              </a:rPr>
              <a:t>));</a:t>
            </a:r>
            <a:endParaRPr lang="hu-HU" b="1" noProof="1" smtClean="0">
              <a:latin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VertexBuffer</a:t>
            </a:r>
            <a:r>
              <a:rPr lang="hu-HU" dirty="0" smtClean="0"/>
              <a:t> létrehozása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b="1" noProof="1" smtClean="0">
                <a:latin typeface="Courier New" pitchFamily="49" charset="0"/>
              </a:rPr>
              <a:t>	void * vdata;</a:t>
            </a:r>
          </a:p>
          <a:p>
            <a:pPr>
              <a:buFont typeface="Wingdings 2" pitchFamily="18" charset="2"/>
              <a:buNone/>
            </a:pPr>
            <a:r>
              <a:rPr lang="en-US" b="1" noProof="1" smtClean="0">
                <a:latin typeface="Courier New" pitchFamily="49" charset="0"/>
              </a:rPr>
              <a:t>	V( _vbuffer-&gt;Lock(0, sizeof(VERTEXFORMAT) * 3, &amp;vdata, 0) );</a:t>
            </a:r>
          </a:p>
          <a:p>
            <a:pPr>
              <a:buFont typeface="Wingdings 2" pitchFamily="18" charset="2"/>
              <a:buNone/>
            </a:pPr>
            <a:r>
              <a:rPr lang="en-US" b="1" noProof="1" smtClean="0">
                <a:latin typeface="Courier New" pitchFamily="49" charset="0"/>
              </a:rPr>
              <a:t>	CopyMemory(vdata, vs, sizeof(VERTEXFORMAT) * 3);</a:t>
            </a:r>
          </a:p>
          <a:p>
            <a:pPr>
              <a:buFont typeface="Wingdings 2" pitchFamily="18" charset="2"/>
              <a:buNone/>
            </a:pPr>
            <a:r>
              <a:rPr lang="en-US" b="1" noProof="1" smtClean="0">
                <a:latin typeface="Courier New" pitchFamily="49" charset="0"/>
              </a:rPr>
              <a:t>	_vbuffer-&gt;Unlock();</a:t>
            </a:r>
            <a:endParaRPr lang="en-US" b="1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VertexBuffer</a:t>
            </a:r>
            <a:r>
              <a:rPr lang="hu-HU" dirty="0" smtClean="0"/>
              <a:t> feltöltése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fejlesztéshez DirectX SDK szükséges</a:t>
            </a:r>
          </a:p>
          <a:p>
            <a:r>
              <a:rPr lang="hu-HU" dirty="0" smtClean="0"/>
              <a:t>Ingyenesen letölthető:</a:t>
            </a:r>
          </a:p>
          <a:p>
            <a:pPr lvl="1" algn="ctr">
              <a:buNone/>
            </a:pPr>
            <a:r>
              <a:rPr lang="hu-HU" dirty="0" smtClean="0"/>
              <a:t>http://www.microsoft.com/downloads/details.aspx?FamilyId=5493F76A-6D37-478D-BA17-28B1CCA4865A&amp;displaylang=en</a:t>
            </a:r>
            <a:endParaRPr lang="hu-HU" dirty="0" smtClean="0"/>
          </a:p>
          <a:p>
            <a:r>
              <a:rPr lang="hu-HU" dirty="0" smtClean="0"/>
              <a:t>Használható „hagyományos” C++, illetve a .Net 1.1-es nyelvek bármelyikével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DirectX SDK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b="1" noProof="1" smtClean="0">
                <a:latin typeface="Courier New" pitchFamily="49" charset="0"/>
              </a:rPr>
              <a:t>_device-&gt;</a:t>
            </a:r>
            <a:r>
              <a:rPr lang="hu-HU" b="1" dirty="0" smtClean="0">
                <a:latin typeface="Courier New" pitchFamily="49" charset="0"/>
              </a:rPr>
              <a:t> </a:t>
            </a:r>
            <a:r>
              <a:rPr lang="hu-HU" b="1" noProof="1" smtClean="0">
                <a:latin typeface="Courier New" pitchFamily="49" charset="0"/>
              </a:rPr>
              <a:t>SetRenderState(D3DRS_LIGHTING, FALSE);</a:t>
            </a:r>
            <a:endParaRPr lang="hu-HU" b="1" dirty="0" smtClean="0">
              <a:latin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hu-HU" dirty="0" smtClean="0"/>
              <a:t>A világítás számítást ki kell kapcsolni, különben fekete lesz a háromszögünk!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Világítás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 noProof="1" smtClean="0">
                <a:latin typeface="Courier New" pitchFamily="49" charset="0"/>
              </a:rPr>
              <a:t>_device-&gt;Clear(0, 0, D3DCLEAR_TARGET | D3DCLEAR_ZBUFFER, D3DCOLOR_XRGB(65, 105, 225), 1, 0);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2400" b="1" noProof="1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 noProof="1" smtClean="0">
                <a:latin typeface="Courier New" pitchFamily="49" charset="0"/>
              </a:rPr>
              <a:t>if ( SUCCEEDED(_device-&gt;BeginScene())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 noProof="1" smtClean="0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 noProof="1" smtClean="0">
                <a:latin typeface="Courier New" pitchFamily="49" charset="0"/>
              </a:rPr>
              <a:t>	_device-&gt;SetStreamSource(0, _vbuffer, 0, sizeof(VERTEXFORMAT));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 noProof="1" smtClean="0">
                <a:latin typeface="Courier New" pitchFamily="49" charset="0"/>
              </a:rPr>
              <a:t>	_device-&gt;SetFVF(FVF);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 noProof="1" smtClean="0">
                <a:latin typeface="Courier New" pitchFamily="49" charset="0"/>
              </a:rPr>
              <a:t>	_device-&gt;</a:t>
            </a:r>
            <a:r>
              <a:rPr lang="hu-HU" sz="2400" b="1" dirty="0" smtClean="0">
                <a:latin typeface="Courier New" pitchFamily="49" charset="0"/>
              </a:rPr>
              <a:t> </a:t>
            </a:r>
            <a:r>
              <a:rPr lang="hu-HU" sz="2400" b="1" noProof="1" smtClean="0">
                <a:latin typeface="Courier New" pitchFamily="49" charset="0"/>
              </a:rPr>
              <a:t>DrawPrimitive(D3DPT_TRIANGLELIST, 0, 1);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hu-HU" sz="2400" b="1" noProof="1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400" b="1" noProof="1" smtClean="0">
                <a:latin typeface="Courier New" pitchFamily="49" charset="0"/>
              </a:rPr>
              <a:t>	_device-&gt;EndScene();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altLang="ko-KR" sz="2400" b="1" dirty="0" smtClean="0">
                <a:latin typeface="Courier New" pitchFamily="49" charset="0"/>
              </a:rPr>
              <a:t>}</a:t>
            </a:r>
            <a:endParaRPr lang="en-US" sz="2400" b="1" dirty="0" smtClean="0">
              <a:latin typeface="Courier New" pitchFamily="49" charset="0"/>
            </a:endParaRP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Rajzolás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 smtClean="0">
                <a:latin typeface="Courier New" pitchFamily="49" charset="0"/>
              </a:rPr>
              <a:t>SAFE_RELEASE(_vbuffer);</a:t>
            </a:r>
            <a:endParaRPr lang="hu-HU" dirty="0" smtClean="0">
              <a:latin typeface="Courier New" pitchFamily="49" charset="0"/>
            </a:endParaRPr>
          </a:p>
          <a:p>
            <a:r>
              <a:rPr lang="hu-HU" dirty="0" smtClean="0"/>
              <a:t>Konstruktorban</a:t>
            </a:r>
            <a:r>
              <a:rPr lang="hu-HU" dirty="0" smtClean="0">
                <a:latin typeface="Courier New" pitchFamily="49" charset="0"/>
              </a:rPr>
              <a:t> </a:t>
            </a:r>
            <a:r>
              <a:rPr lang="hu-HU" noProof="1" smtClean="0">
                <a:latin typeface="Courier New" pitchFamily="49" charset="0"/>
              </a:rPr>
              <a:t>_vbuffer</a:t>
            </a:r>
            <a:r>
              <a:rPr lang="hu-HU" dirty="0" smtClean="0">
                <a:latin typeface="Courier New" pitchFamily="49" charset="0"/>
              </a:rPr>
              <a:t> </a:t>
            </a:r>
            <a:r>
              <a:rPr lang="hu-HU" dirty="0" smtClean="0"/>
              <a:t>–t </a:t>
            </a:r>
            <a:r>
              <a:rPr lang="hu-HU" dirty="0" smtClean="0"/>
              <a:t>nullázzuk</a:t>
            </a:r>
            <a:r>
              <a:rPr lang="hu-HU" dirty="0" smtClean="0"/>
              <a:t>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Takarítás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Kész!</a:t>
            </a:r>
            <a:endParaRPr lang="en-US" dirty="0"/>
          </a:p>
        </p:txBody>
      </p:sp>
      <p:pic>
        <p:nvPicPr>
          <p:cNvPr id="4" name="Picture 5" descr="Firs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65023" y="1481138"/>
            <a:ext cx="5813954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jit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3795" y="1481138"/>
            <a:ext cx="3296409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Következő órán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DirectX objektumai a COM platformon keresztül érhetők el</a:t>
            </a:r>
          </a:p>
          <a:p>
            <a:r>
              <a:rPr lang="hu-HU" dirty="0" smtClean="0"/>
              <a:t>A megvalósítás rejtett, csak felületet kapunk</a:t>
            </a:r>
          </a:p>
          <a:p>
            <a:r>
              <a:rPr lang="hu-HU" dirty="0" smtClean="0"/>
              <a:t>Sok kisebb </a:t>
            </a:r>
            <a:r>
              <a:rPr lang="hu-HU" i="1" dirty="0" err="1" smtClean="0"/>
              <a:t>interface</a:t>
            </a:r>
            <a:r>
              <a:rPr lang="hu-HU" dirty="0" err="1" smtClean="0"/>
              <a:t>-t</a:t>
            </a:r>
            <a:r>
              <a:rPr lang="hu-HU" dirty="0" smtClean="0"/>
              <a:t> érhetünk el egy nagy objektumok helyett</a:t>
            </a:r>
          </a:p>
          <a:p>
            <a:r>
              <a:rPr lang="hu-HU" dirty="0" smtClean="0"/>
              <a:t>Nem használhatók a hagyományos C++ </a:t>
            </a:r>
            <a:r>
              <a:rPr lang="hu-HU" dirty="0" err="1" smtClean="0"/>
              <a:t>-os</a:t>
            </a:r>
            <a:r>
              <a:rPr lang="hu-HU" dirty="0" smtClean="0"/>
              <a:t> létrehozási és megszüntetési </a:t>
            </a:r>
            <a:r>
              <a:rPr lang="hu-HU" dirty="0" smtClean="0"/>
              <a:t>módszere</a:t>
            </a:r>
            <a:r>
              <a:rPr lang="en-US" dirty="0" smtClean="0"/>
              <a:t>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Object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800" dirty="0" smtClean="0"/>
              <a:t>Minden COM metódus visszatérési érteke HRESULT típusú</a:t>
            </a:r>
          </a:p>
          <a:p>
            <a:r>
              <a:rPr lang="hu-HU" sz="2800" dirty="0" smtClean="0"/>
              <a:t>Ennek az értéke jelzi, hogy a művelet sikeresen befejeződött-e vagy sem</a:t>
            </a:r>
          </a:p>
          <a:p>
            <a:r>
              <a:rPr lang="hu-HU" sz="2800" dirty="0" smtClean="0"/>
              <a:t>A COM objektumokat </a:t>
            </a:r>
            <a:r>
              <a:rPr lang="hu-HU" sz="2800" i="1" dirty="0" err="1" smtClean="0"/>
              <a:t>interface</a:t>
            </a:r>
            <a:r>
              <a:rPr lang="hu-HU" sz="2800" dirty="0" err="1" smtClean="0"/>
              <a:t>-re</a:t>
            </a:r>
            <a:r>
              <a:rPr lang="hu-HU" sz="2800" dirty="0" smtClean="0"/>
              <a:t> mutató pointereken keresztül érhetjük el</a:t>
            </a:r>
          </a:p>
          <a:p>
            <a:r>
              <a:rPr lang="hu-HU" sz="2800" dirty="0" smtClean="0"/>
              <a:t>Az egyes I…* pointerekhez általában tartozik LP… és P… elnevezés is, a kettő mindenben </a:t>
            </a:r>
            <a:r>
              <a:rPr lang="hu-HU" sz="2800" dirty="0" smtClean="0"/>
              <a:t>teljesen megegyezik</a:t>
            </a:r>
            <a:endParaRPr lang="hu-HU" sz="2800" dirty="0" smtClean="0"/>
          </a:p>
          <a:p>
            <a:r>
              <a:rPr lang="hu-HU" sz="2800" dirty="0" smtClean="0"/>
              <a:t>Pl.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IDirect3DDevice9 *LPDIRECT3DDEVICE9, *PDIRECT3DDEVICE9;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 – </a:t>
            </a:r>
            <a:r>
              <a:rPr lang="en-US" dirty="0" err="1" smtClean="0"/>
              <a:t>Gyakori</a:t>
            </a:r>
            <a:r>
              <a:rPr lang="en-US" dirty="0" smtClean="0"/>
              <a:t> </a:t>
            </a:r>
            <a:r>
              <a:rPr lang="en-US" dirty="0" err="1" smtClean="0"/>
              <a:t>elemek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SUCCEEDED</a:t>
            </a:r>
            <a:r>
              <a:rPr lang="hu-HU" sz="2800" dirty="0" smtClean="0"/>
              <a:t>(…), igaz ha a </a:t>
            </a:r>
            <a:r>
              <a:rPr lang="hu-HU" sz="2800" dirty="0" smtClean="0"/>
              <a:t>kapott</a:t>
            </a:r>
            <a:br>
              <a:rPr lang="hu-HU" sz="2800" dirty="0" smtClean="0"/>
            </a:br>
            <a:r>
              <a:rPr lang="hu-HU" sz="2800" dirty="0" smtClean="0"/>
              <a:t>HRESULT </a:t>
            </a:r>
            <a:r>
              <a:rPr lang="hu-HU" sz="2800" dirty="0" smtClean="0"/>
              <a:t>&gt;= 0, azaz sikert jelez</a:t>
            </a:r>
          </a:p>
          <a:p>
            <a:r>
              <a:rPr lang="en-US" sz="2800" dirty="0" smtClean="0"/>
              <a:t>FAILED</a:t>
            </a:r>
            <a:r>
              <a:rPr lang="hu-HU" sz="2800" dirty="0" smtClean="0"/>
              <a:t>(…), a fenti ellentéte</a:t>
            </a:r>
          </a:p>
          <a:p>
            <a:r>
              <a:rPr lang="hu-HU" sz="2800" dirty="0" smtClean="0"/>
              <a:t>V(…), sikertelenség esetén feldob egy ablakot a hiba helyéről és részleteiről</a:t>
            </a:r>
          </a:p>
          <a:p>
            <a:r>
              <a:rPr lang="en-US" sz="2800" dirty="0" smtClean="0"/>
              <a:t>V_RETURN</a:t>
            </a:r>
            <a:r>
              <a:rPr lang="hu-HU" sz="2800" dirty="0" smtClean="0"/>
              <a:t>(…), mint a V, de kiugrik az aktuális függvényből</a:t>
            </a:r>
          </a:p>
          <a:p>
            <a:r>
              <a:rPr lang="hu-HU" sz="2800" dirty="0" smtClean="0"/>
              <a:t>SAFE_RELEASE(…), DX objektumok kényelmes felszabadítására, fontos: mindig 0 kezdőértékkel használjuk a pointereket, amiket ezzel szabadítunk </a:t>
            </a:r>
            <a:r>
              <a:rPr lang="hu-HU" sz="2800" dirty="0" smtClean="0"/>
              <a:t>fel</a:t>
            </a:r>
            <a:endParaRPr lang="hu-HU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 – </a:t>
            </a:r>
            <a:r>
              <a:rPr lang="hu-HU" dirty="0" smtClean="0"/>
              <a:t>Hasznos makrók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Ez tartalmazza a Direct3D-t, amivel a félév első felében foglalkozni fogunk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DirectX </a:t>
            </a:r>
            <a:r>
              <a:rPr lang="hu-HU" dirty="0" err="1" smtClean="0"/>
              <a:t>Graphics</a:t>
            </a:r>
            <a:endParaRPr lang="en-US" dirty="0"/>
          </a:p>
        </p:txBody>
      </p:sp>
      <p:pic>
        <p:nvPicPr>
          <p:cNvPr id="4" name="Picture 3" descr="D3DArch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8300" y="2553381"/>
            <a:ext cx="56134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dirty="0" smtClean="0"/>
              <a:t>Bármilyen programba</a:t>
            </a:r>
            <a:r>
              <a:rPr lang="en-US" sz="2800" dirty="0" smtClean="0"/>
              <a:t>n a </a:t>
            </a:r>
            <a:r>
              <a:rPr lang="hu-HU" sz="2800" dirty="0" smtClean="0"/>
              <a:t>D3D</a:t>
            </a:r>
            <a:r>
              <a:rPr lang="en-US" sz="2800" dirty="0" smtClean="0"/>
              <a:t> </a:t>
            </a:r>
            <a:r>
              <a:rPr lang="hu-HU" sz="2800" dirty="0" smtClean="0"/>
              <a:t>használata egy IDirect3D9 objektum létrehozásával kezdődik</a:t>
            </a:r>
          </a:p>
          <a:p>
            <a:r>
              <a:rPr lang="hu-HU" sz="2800" dirty="0" smtClean="0"/>
              <a:t>Ezzel lekérhetők az elérhető eszközök, és létrehozható az IDirect3DDevice9 egy példánya</a:t>
            </a:r>
          </a:p>
          <a:p>
            <a:r>
              <a:rPr lang="hu-HU" sz="2800" dirty="0" smtClean="0"/>
              <a:t>Az IDirect3DDevice9 biztosítja a kapcsolatot a videokártya és a programunk között</a:t>
            </a:r>
          </a:p>
          <a:p>
            <a:r>
              <a:rPr lang="hu-HU" sz="2800" dirty="0" smtClean="0"/>
              <a:t>Ennek a metódusaival történik majd a tényleges képalkotás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Direct3D és a </a:t>
            </a:r>
            <a:r>
              <a:rPr lang="hu-HU" i="1" dirty="0" err="1" smtClean="0"/>
              <a:t>device</a:t>
            </a:r>
            <a:r>
              <a:rPr lang="hu-HU" dirty="0" smtClean="0"/>
              <a:t> objektum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A Direct3D a képalkotáshoz szükséges adatokat erőforrásoknak (</a:t>
            </a:r>
            <a:r>
              <a:rPr lang="hu-HU" sz="2400" i="1" dirty="0" err="1" smtClean="0"/>
              <a:t>resources</a:t>
            </a:r>
            <a:r>
              <a:rPr lang="hu-HU" sz="2400" dirty="0" smtClean="0"/>
              <a:t>) nevezi</a:t>
            </a:r>
          </a:p>
          <a:p>
            <a:r>
              <a:rPr lang="hu-HU" sz="2400" dirty="0" smtClean="0"/>
              <a:t>Ezeket memória kezelésük szerint a következő típusúak lehetnek</a:t>
            </a:r>
          </a:p>
          <a:p>
            <a:pPr lvl="1"/>
            <a:r>
              <a:rPr lang="hu-HU" sz="2000" dirty="0" smtClean="0"/>
              <a:t>DEFAULT: az erőforrás típusától függően kerül a rendszer vagy a videokártya memóriájába</a:t>
            </a:r>
          </a:p>
          <a:p>
            <a:pPr lvl="1"/>
            <a:r>
              <a:rPr lang="hu-HU" sz="2000" dirty="0" smtClean="0"/>
              <a:t>MANAGED: mindkét memóriában lesz példány, a rendszer automatikusan újratölti, ha a videokártya memóriájából elveszik</a:t>
            </a:r>
          </a:p>
          <a:p>
            <a:pPr lvl="1"/>
            <a:r>
              <a:rPr lang="hu-HU" sz="2000" dirty="0" smtClean="0"/>
              <a:t>SYSTEMMEM: a rendszermemóriában lesz elhelyezve, a Direct3D </a:t>
            </a:r>
            <a:r>
              <a:rPr lang="hu-HU" sz="2000" i="1" dirty="0" err="1" smtClean="0"/>
              <a:t>device</a:t>
            </a:r>
            <a:r>
              <a:rPr lang="hu-HU" sz="2000" dirty="0" err="1" smtClean="0"/>
              <a:t>-ok</a:t>
            </a:r>
            <a:r>
              <a:rPr lang="hu-HU" sz="2000" dirty="0" smtClean="0"/>
              <a:t> általában nem tudnak hozzáférni az ilyen </a:t>
            </a:r>
            <a:r>
              <a:rPr lang="hu-HU" sz="2000" dirty="0" smtClean="0"/>
              <a:t>erőforrásokhoz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Erőforrások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1065</TotalTime>
  <Words>850</Words>
  <Application>Microsoft Office PowerPoint</Application>
  <PresentationFormat>On-screen Show (4:3)</PresentationFormat>
  <Paragraphs>197</Paragraphs>
  <Slides>34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Számítógépes grafika gyakorlat: DirectX - 1</vt:lpstr>
      <vt:lpstr>DirectX</vt:lpstr>
      <vt:lpstr>DirectX SDK</vt:lpstr>
      <vt:lpstr>Component Object Model</vt:lpstr>
      <vt:lpstr>COM – Gyakori elemek</vt:lpstr>
      <vt:lpstr>COM – Hasznos makrók</vt:lpstr>
      <vt:lpstr>DirectX Graphics</vt:lpstr>
      <vt:lpstr>A Direct3D és a device objektum</vt:lpstr>
      <vt:lpstr>Erőforrások</vt:lpstr>
      <vt:lpstr>Események</vt:lpstr>
      <vt:lpstr>DXUT</vt:lpstr>
      <vt:lpstr>DXFrame[work]</vt:lpstr>
      <vt:lpstr>Mielőtt fojtatjuk</vt:lpstr>
      <vt:lpstr>DXUT események és sorrendjük</vt:lpstr>
      <vt:lpstr>Mit, mikor?</vt:lpstr>
      <vt:lpstr>Mit, mikor?</vt:lpstr>
      <vt:lpstr>Mit, mikor?</vt:lpstr>
      <vt:lpstr>Slide 18</vt:lpstr>
      <vt:lpstr>DXFrame használata</vt:lpstr>
      <vt:lpstr>Konstruktor</vt:lpstr>
      <vt:lpstr>Rajzolás DirectX-szel</vt:lpstr>
      <vt:lpstr>Első feladat</vt:lpstr>
      <vt:lpstr>Lépések</vt:lpstr>
      <vt:lpstr>Saját eseménykezelők</vt:lpstr>
      <vt:lpstr>Flexible Vertex Format</vt:lpstr>
      <vt:lpstr>FVF megadása </vt:lpstr>
      <vt:lpstr>Csúcspontok adatainak megadása</vt:lpstr>
      <vt:lpstr>VertexBuffer létrehozása</vt:lpstr>
      <vt:lpstr>VertexBuffer feltöltése</vt:lpstr>
      <vt:lpstr>Világítás</vt:lpstr>
      <vt:lpstr>Rajzolás</vt:lpstr>
      <vt:lpstr>Takarítás</vt:lpstr>
      <vt:lpstr>Kész!</vt:lpstr>
      <vt:lpstr>Következő órán</vt:lpstr>
    </vt:vector>
  </TitlesOfParts>
  <Company>Cr,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tremere</dc:creator>
  <cp:lastModifiedBy>tremere</cp:lastModifiedBy>
  <cp:revision>106</cp:revision>
  <dcterms:created xsi:type="dcterms:W3CDTF">2008-02-13T18:42:48Z</dcterms:created>
  <dcterms:modified xsi:type="dcterms:W3CDTF">2009-02-17T23:15:44Z</dcterms:modified>
</cp:coreProperties>
</file>